
<file path=[Content_Types].xml><?xml version="1.0" encoding="utf-8"?>
<Types xmlns="http://schemas.openxmlformats.org/package/2006/content-types">
  <Default Extension="jpeg" ContentType="image/jpeg"/>
  <Default Extension="jpg!d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6" r:id="rId6"/>
    <p:sldId id="277" r:id="rId7"/>
    <p:sldId id="260" r:id="rId8"/>
    <p:sldId id="261" r:id="rId9"/>
    <p:sldId id="262" r:id="rId10"/>
    <p:sldId id="263" r:id="rId11"/>
    <p:sldId id="265" r:id="rId12"/>
    <p:sldId id="264" r:id="rId13"/>
    <p:sldId id="266" r:id="rId14"/>
    <p:sldId id="267" r:id="rId15"/>
    <p:sldId id="268" r:id="rId16"/>
    <p:sldId id="269" r:id="rId17"/>
    <p:sldId id="275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3"/>
    <p:restoredTop sz="94640"/>
  </p:normalViewPr>
  <p:slideViewPr>
    <p:cSldViewPr snapToGrid="0">
      <p:cViewPr>
        <p:scale>
          <a:sx n="90" d="100"/>
          <a:sy n="90" d="100"/>
        </p:scale>
        <p:origin x="14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B33A90-B95D-4326-BDE0-1BADB4A7E3C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6E5A77C-6C91-4849-BA1B-E74E45E21D90}">
      <dgm:prSet/>
      <dgm:spPr/>
      <dgm:t>
        <a:bodyPr/>
        <a:lstStyle/>
        <a:p>
          <a:r>
            <a:rPr lang="en-US" b="1" i="0"/>
            <a:t>Objectives</a:t>
          </a:r>
          <a:r>
            <a:rPr lang="en-US" b="0" i="0"/>
            <a:t>:</a:t>
          </a:r>
          <a:endParaRPr lang="en-US"/>
        </a:p>
      </dgm:t>
    </dgm:pt>
    <dgm:pt modelId="{C0A7F6B1-3877-4411-9637-0D64DC9215E7}" type="parTrans" cxnId="{207A3FA0-70E3-47EB-9151-5AC91965D0D6}">
      <dgm:prSet/>
      <dgm:spPr/>
      <dgm:t>
        <a:bodyPr/>
        <a:lstStyle/>
        <a:p>
          <a:endParaRPr lang="en-US"/>
        </a:p>
      </dgm:t>
    </dgm:pt>
    <dgm:pt modelId="{E87CC312-64E9-4359-B9E7-35C55FBF7D66}" type="sibTrans" cxnId="{207A3FA0-70E3-47EB-9151-5AC91965D0D6}">
      <dgm:prSet/>
      <dgm:spPr/>
      <dgm:t>
        <a:bodyPr/>
        <a:lstStyle/>
        <a:p>
          <a:endParaRPr lang="en-US"/>
        </a:p>
      </dgm:t>
    </dgm:pt>
    <dgm:pt modelId="{69CF4DAC-15EE-446C-A708-90A78FCF5879}">
      <dgm:prSet/>
      <dgm:spPr/>
      <dgm:t>
        <a:bodyPr/>
        <a:lstStyle/>
        <a:p>
          <a:r>
            <a:rPr lang="en-US" b="0" i="0"/>
            <a:t>Examine crime patterns over time and across locations in Montgomery County</a:t>
          </a:r>
          <a:endParaRPr lang="en-US"/>
        </a:p>
      </dgm:t>
    </dgm:pt>
    <dgm:pt modelId="{B3B22157-1B54-466D-BCAC-80206E54C755}" type="parTrans" cxnId="{31DE278D-DC0F-4A4B-BAC7-EEE32424F82B}">
      <dgm:prSet/>
      <dgm:spPr/>
      <dgm:t>
        <a:bodyPr/>
        <a:lstStyle/>
        <a:p>
          <a:endParaRPr lang="en-US"/>
        </a:p>
      </dgm:t>
    </dgm:pt>
    <dgm:pt modelId="{309E6866-858D-4853-B879-4FA8926C89AC}" type="sibTrans" cxnId="{31DE278D-DC0F-4A4B-BAC7-EEE32424F82B}">
      <dgm:prSet/>
      <dgm:spPr/>
      <dgm:t>
        <a:bodyPr/>
        <a:lstStyle/>
        <a:p>
          <a:endParaRPr lang="en-US"/>
        </a:p>
      </dgm:t>
    </dgm:pt>
    <dgm:pt modelId="{51C352FB-55CA-41AC-BDB8-FA90CB8A5FB8}">
      <dgm:prSet/>
      <dgm:spPr/>
      <dgm:t>
        <a:bodyPr/>
        <a:lstStyle/>
        <a:p>
          <a:r>
            <a:rPr lang="en-US" b="0" i="0"/>
            <a:t>Investigate potential relationships between crime and median home values</a:t>
          </a:r>
          <a:endParaRPr lang="en-US"/>
        </a:p>
      </dgm:t>
    </dgm:pt>
    <dgm:pt modelId="{37876958-7528-471E-8BEE-85B682AF24B3}" type="parTrans" cxnId="{2CF925BA-CA3A-4DD4-89DC-AF11DD0989E4}">
      <dgm:prSet/>
      <dgm:spPr/>
      <dgm:t>
        <a:bodyPr/>
        <a:lstStyle/>
        <a:p>
          <a:endParaRPr lang="en-US"/>
        </a:p>
      </dgm:t>
    </dgm:pt>
    <dgm:pt modelId="{1018F112-A7A5-43DC-82E0-79EE1BFE6445}" type="sibTrans" cxnId="{2CF925BA-CA3A-4DD4-89DC-AF11DD0989E4}">
      <dgm:prSet/>
      <dgm:spPr/>
      <dgm:t>
        <a:bodyPr/>
        <a:lstStyle/>
        <a:p>
          <a:endParaRPr lang="en-US"/>
        </a:p>
      </dgm:t>
    </dgm:pt>
    <dgm:pt modelId="{3AEEBD2D-A665-4757-802A-B236AFF22496}">
      <dgm:prSet/>
      <dgm:spPr/>
      <dgm:t>
        <a:bodyPr/>
        <a:lstStyle/>
        <a:p>
          <a:r>
            <a:rPr lang="en-US" b="0" i="0"/>
            <a:t>Analyze the proximity of schools to high-crime areas</a:t>
          </a:r>
          <a:endParaRPr lang="en-US"/>
        </a:p>
      </dgm:t>
    </dgm:pt>
    <dgm:pt modelId="{BA76958D-CCCE-4EEB-B1A1-26B194152F6A}" type="parTrans" cxnId="{47A66BA7-081C-4E6C-BCA3-DF1CDB85D930}">
      <dgm:prSet/>
      <dgm:spPr/>
      <dgm:t>
        <a:bodyPr/>
        <a:lstStyle/>
        <a:p>
          <a:endParaRPr lang="en-US"/>
        </a:p>
      </dgm:t>
    </dgm:pt>
    <dgm:pt modelId="{DCCA163D-BE56-4AF4-B44A-8B8709817D56}" type="sibTrans" cxnId="{47A66BA7-081C-4E6C-BCA3-DF1CDB85D930}">
      <dgm:prSet/>
      <dgm:spPr/>
      <dgm:t>
        <a:bodyPr/>
        <a:lstStyle/>
        <a:p>
          <a:endParaRPr lang="en-US"/>
        </a:p>
      </dgm:t>
    </dgm:pt>
    <dgm:pt modelId="{BE0B167F-E56C-4D18-91AA-33ECFDAB44BF}">
      <dgm:prSet/>
      <dgm:spPr/>
      <dgm:t>
        <a:bodyPr/>
        <a:lstStyle/>
        <a:p>
          <a:r>
            <a:rPr lang="en-US" b="1" i="0"/>
            <a:t>Research Questions</a:t>
          </a:r>
          <a:r>
            <a:rPr lang="en-US" b="0" i="0"/>
            <a:t>:</a:t>
          </a:r>
          <a:endParaRPr lang="en-US"/>
        </a:p>
      </dgm:t>
    </dgm:pt>
    <dgm:pt modelId="{B88512F9-AD8F-4439-AA02-AAA7043BCB12}" type="parTrans" cxnId="{2383F343-DC76-41CC-AFE1-50AFD119B5DB}">
      <dgm:prSet/>
      <dgm:spPr/>
      <dgm:t>
        <a:bodyPr/>
        <a:lstStyle/>
        <a:p>
          <a:endParaRPr lang="en-US"/>
        </a:p>
      </dgm:t>
    </dgm:pt>
    <dgm:pt modelId="{69336FE6-5482-4511-86F1-3F99B0F844AA}" type="sibTrans" cxnId="{2383F343-DC76-41CC-AFE1-50AFD119B5DB}">
      <dgm:prSet/>
      <dgm:spPr/>
      <dgm:t>
        <a:bodyPr/>
        <a:lstStyle/>
        <a:p>
          <a:endParaRPr lang="en-US"/>
        </a:p>
      </dgm:t>
    </dgm:pt>
    <dgm:pt modelId="{BA26E963-5365-40CA-8C96-189A2D05D04F}">
      <dgm:prSet/>
      <dgm:spPr/>
      <dgm:t>
        <a:bodyPr/>
        <a:lstStyle/>
        <a:p>
          <a:r>
            <a:rPr lang="en-US" b="0" i="0"/>
            <a:t>Do cities with higher crime have lower home values?</a:t>
          </a:r>
          <a:endParaRPr lang="en-US"/>
        </a:p>
      </dgm:t>
    </dgm:pt>
    <dgm:pt modelId="{1B480487-1732-4C1A-8115-6BC2FA4BA297}" type="parTrans" cxnId="{132AB2F9-ACB9-46C7-B787-DFB02D4699EB}">
      <dgm:prSet/>
      <dgm:spPr/>
      <dgm:t>
        <a:bodyPr/>
        <a:lstStyle/>
        <a:p>
          <a:endParaRPr lang="en-US"/>
        </a:p>
      </dgm:t>
    </dgm:pt>
    <dgm:pt modelId="{EFA00101-DE79-407A-B0FF-F7A8AFB3BAF1}" type="sibTrans" cxnId="{132AB2F9-ACB9-46C7-B787-DFB02D4699EB}">
      <dgm:prSet/>
      <dgm:spPr/>
      <dgm:t>
        <a:bodyPr/>
        <a:lstStyle/>
        <a:p>
          <a:endParaRPr lang="en-US"/>
        </a:p>
      </dgm:t>
    </dgm:pt>
    <dgm:pt modelId="{CDE48ACB-FFF2-4609-91DB-583ED94C0980}">
      <dgm:prSet/>
      <dgm:spPr/>
      <dgm:t>
        <a:bodyPr/>
        <a:lstStyle/>
        <a:p>
          <a:r>
            <a:rPr lang="en-US" b="0" i="0"/>
            <a:t>Are specific types of crime more strongly tied to housing patterns?</a:t>
          </a:r>
          <a:endParaRPr lang="en-US"/>
        </a:p>
      </dgm:t>
    </dgm:pt>
    <dgm:pt modelId="{ACFB3589-DB94-4DAC-9DD4-1F335E27DEC1}" type="parTrans" cxnId="{9BC9AD44-4427-4914-B28E-25EB94D87B5B}">
      <dgm:prSet/>
      <dgm:spPr/>
      <dgm:t>
        <a:bodyPr/>
        <a:lstStyle/>
        <a:p>
          <a:endParaRPr lang="en-US"/>
        </a:p>
      </dgm:t>
    </dgm:pt>
    <dgm:pt modelId="{231F4F7D-E5AD-453E-A6EC-4A24D9D47474}" type="sibTrans" cxnId="{9BC9AD44-4427-4914-B28E-25EB94D87B5B}">
      <dgm:prSet/>
      <dgm:spPr/>
      <dgm:t>
        <a:bodyPr/>
        <a:lstStyle/>
        <a:p>
          <a:endParaRPr lang="en-US"/>
        </a:p>
      </dgm:t>
    </dgm:pt>
    <dgm:pt modelId="{2114A37F-BDA7-4804-95C4-BC9F89328190}">
      <dgm:prSet/>
      <dgm:spPr/>
      <dgm:t>
        <a:bodyPr/>
        <a:lstStyle/>
        <a:p>
          <a:r>
            <a:rPr lang="en-US" b="0" i="0"/>
            <a:t>Are public schools located in areas with higher crime exposure?</a:t>
          </a:r>
          <a:endParaRPr lang="en-US"/>
        </a:p>
      </dgm:t>
    </dgm:pt>
    <dgm:pt modelId="{A70475E2-F29A-40CC-9613-50C694B4B498}" type="parTrans" cxnId="{F035729D-4463-4897-BCE8-AA4EBAB007A8}">
      <dgm:prSet/>
      <dgm:spPr/>
      <dgm:t>
        <a:bodyPr/>
        <a:lstStyle/>
        <a:p>
          <a:endParaRPr lang="en-US"/>
        </a:p>
      </dgm:t>
    </dgm:pt>
    <dgm:pt modelId="{C892F4CD-687B-4D3E-9E04-1BE658F68EDB}" type="sibTrans" cxnId="{F035729D-4463-4897-BCE8-AA4EBAB007A8}">
      <dgm:prSet/>
      <dgm:spPr/>
      <dgm:t>
        <a:bodyPr/>
        <a:lstStyle/>
        <a:p>
          <a:endParaRPr lang="en-US"/>
        </a:p>
      </dgm:t>
    </dgm:pt>
    <dgm:pt modelId="{4B569911-4EC3-904D-BFF8-5FC7FFE92202}" type="pres">
      <dgm:prSet presAssocID="{FAB33A90-B95D-4326-BDE0-1BADB4A7E3CB}" presName="linear" presStyleCnt="0">
        <dgm:presLayoutVars>
          <dgm:animLvl val="lvl"/>
          <dgm:resizeHandles val="exact"/>
        </dgm:presLayoutVars>
      </dgm:prSet>
      <dgm:spPr/>
    </dgm:pt>
    <dgm:pt modelId="{77340382-B97A-AA40-8F9E-D170B1390710}" type="pres">
      <dgm:prSet presAssocID="{F6E5A77C-6C91-4849-BA1B-E74E45E21D9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7AD01AB-A3CD-744C-BBC7-D177489334EC}" type="pres">
      <dgm:prSet presAssocID="{F6E5A77C-6C91-4849-BA1B-E74E45E21D90}" presName="childText" presStyleLbl="revTx" presStyleIdx="0" presStyleCnt="2">
        <dgm:presLayoutVars>
          <dgm:bulletEnabled val="1"/>
        </dgm:presLayoutVars>
      </dgm:prSet>
      <dgm:spPr/>
    </dgm:pt>
    <dgm:pt modelId="{7F835B3E-5BCD-E64A-BE87-F8EC8630A5A3}" type="pres">
      <dgm:prSet presAssocID="{BE0B167F-E56C-4D18-91AA-33ECFDAB44B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95A0D20-1690-F346-9167-D35C881CE917}" type="pres">
      <dgm:prSet presAssocID="{BE0B167F-E56C-4D18-91AA-33ECFDAB44B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B52DB09-0B36-C540-9C15-33D132EA869F}" type="presOf" srcId="{51C352FB-55CA-41AC-BDB8-FA90CB8A5FB8}" destId="{C7AD01AB-A3CD-744C-BBC7-D177489334EC}" srcOrd="0" destOrd="1" presId="urn:microsoft.com/office/officeart/2005/8/layout/vList2"/>
    <dgm:cxn modelId="{2383F343-DC76-41CC-AFE1-50AFD119B5DB}" srcId="{FAB33A90-B95D-4326-BDE0-1BADB4A7E3CB}" destId="{BE0B167F-E56C-4D18-91AA-33ECFDAB44BF}" srcOrd="1" destOrd="0" parTransId="{B88512F9-AD8F-4439-AA02-AAA7043BCB12}" sibTransId="{69336FE6-5482-4511-86F1-3F99B0F844AA}"/>
    <dgm:cxn modelId="{9BC9AD44-4427-4914-B28E-25EB94D87B5B}" srcId="{BE0B167F-E56C-4D18-91AA-33ECFDAB44BF}" destId="{CDE48ACB-FFF2-4609-91DB-583ED94C0980}" srcOrd="1" destOrd="0" parTransId="{ACFB3589-DB94-4DAC-9DD4-1F335E27DEC1}" sibTransId="{231F4F7D-E5AD-453E-A6EC-4A24D9D47474}"/>
    <dgm:cxn modelId="{A90CF245-F92D-BA40-98E3-0A6FCB394F2C}" type="presOf" srcId="{3AEEBD2D-A665-4757-802A-B236AFF22496}" destId="{C7AD01AB-A3CD-744C-BBC7-D177489334EC}" srcOrd="0" destOrd="2" presId="urn:microsoft.com/office/officeart/2005/8/layout/vList2"/>
    <dgm:cxn modelId="{C93DD869-A2F6-514B-AD56-341240622AA8}" type="presOf" srcId="{BA26E963-5365-40CA-8C96-189A2D05D04F}" destId="{095A0D20-1690-F346-9167-D35C881CE917}" srcOrd="0" destOrd="0" presId="urn:microsoft.com/office/officeart/2005/8/layout/vList2"/>
    <dgm:cxn modelId="{9B996C73-9347-4E40-A02E-48890C17C982}" type="presOf" srcId="{CDE48ACB-FFF2-4609-91DB-583ED94C0980}" destId="{095A0D20-1690-F346-9167-D35C881CE917}" srcOrd="0" destOrd="1" presId="urn:microsoft.com/office/officeart/2005/8/layout/vList2"/>
    <dgm:cxn modelId="{E5C3A188-C751-7746-BB3D-03ACD16018B1}" type="presOf" srcId="{69CF4DAC-15EE-446C-A708-90A78FCF5879}" destId="{C7AD01AB-A3CD-744C-BBC7-D177489334EC}" srcOrd="0" destOrd="0" presId="urn:microsoft.com/office/officeart/2005/8/layout/vList2"/>
    <dgm:cxn modelId="{31DE278D-DC0F-4A4B-BAC7-EEE32424F82B}" srcId="{F6E5A77C-6C91-4849-BA1B-E74E45E21D90}" destId="{69CF4DAC-15EE-446C-A708-90A78FCF5879}" srcOrd="0" destOrd="0" parTransId="{B3B22157-1B54-466D-BCAC-80206E54C755}" sibTransId="{309E6866-858D-4853-B879-4FA8926C89AC}"/>
    <dgm:cxn modelId="{F035729D-4463-4897-BCE8-AA4EBAB007A8}" srcId="{BE0B167F-E56C-4D18-91AA-33ECFDAB44BF}" destId="{2114A37F-BDA7-4804-95C4-BC9F89328190}" srcOrd="2" destOrd="0" parTransId="{A70475E2-F29A-40CC-9613-50C694B4B498}" sibTransId="{C892F4CD-687B-4D3E-9E04-1BE658F68EDB}"/>
    <dgm:cxn modelId="{7EE4BF9F-803E-2B48-8CA5-461AAE23BC90}" type="presOf" srcId="{FAB33A90-B95D-4326-BDE0-1BADB4A7E3CB}" destId="{4B569911-4EC3-904D-BFF8-5FC7FFE92202}" srcOrd="0" destOrd="0" presId="urn:microsoft.com/office/officeart/2005/8/layout/vList2"/>
    <dgm:cxn modelId="{207A3FA0-70E3-47EB-9151-5AC91965D0D6}" srcId="{FAB33A90-B95D-4326-BDE0-1BADB4A7E3CB}" destId="{F6E5A77C-6C91-4849-BA1B-E74E45E21D90}" srcOrd="0" destOrd="0" parTransId="{C0A7F6B1-3877-4411-9637-0D64DC9215E7}" sibTransId="{E87CC312-64E9-4359-B9E7-35C55FBF7D66}"/>
    <dgm:cxn modelId="{47A66BA7-081C-4E6C-BCA3-DF1CDB85D930}" srcId="{F6E5A77C-6C91-4849-BA1B-E74E45E21D90}" destId="{3AEEBD2D-A665-4757-802A-B236AFF22496}" srcOrd="2" destOrd="0" parTransId="{BA76958D-CCCE-4EEB-B1A1-26B194152F6A}" sibTransId="{DCCA163D-BE56-4AF4-B44A-8B8709817D56}"/>
    <dgm:cxn modelId="{61B13AA8-D0E9-8C46-BDE6-1BFCE0CCDC51}" type="presOf" srcId="{F6E5A77C-6C91-4849-BA1B-E74E45E21D90}" destId="{77340382-B97A-AA40-8F9E-D170B1390710}" srcOrd="0" destOrd="0" presId="urn:microsoft.com/office/officeart/2005/8/layout/vList2"/>
    <dgm:cxn modelId="{80095AB0-8729-394C-84A1-A41DEBE47D61}" type="presOf" srcId="{2114A37F-BDA7-4804-95C4-BC9F89328190}" destId="{095A0D20-1690-F346-9167-D35C881CE917}" srcOrd="0" destOrd="2" presId="urn:microsoft.com/office/officeart/2005/8/layout/vList2"/>
    <dgm:cxn modelId="{2CF925BA-CA3A-4DD4-89DC-AF11DD0989E4}" srcId="{F6E5A77C-6C91-4849-BA1B-E74E45E21D90}" destId="{51C352FB-55CA-41AC-BDB8-FA90CB8A5FB8}" srcOrd="1" destOrd="0" parTransId="{37876958-7528-471E-8BEE-85B682AF24B3}" sibTransId="{1018F112-A7A5-43DC-82E0-79EE1BFE6445}"/>
    <dgm:cxn modelId="{67DED1EF-B765-CC41-976D-FC07865AECB9}" type="presOf" srcId="{BE0B167F-E56C-4D18-91AA-33ECFDAB44BF}" destId="{7F835B3E-5BCD-E64A-BE87-F8EC8630A5A3}" srcOrd="0" destOrd="0" presId="urn:microsoft.com/office/officeart/2005/8/layout/vList2"/>
    <dgm:cxn modelId="{132AB2F9-ACB9-46C7-B787-DFB02D4699EB}" srcId="{BE0B167F-E56C-4D18-91AA-33ECFDAB44BF}" destId="{BA26E963-5365-40CA-8C96-189A2D05D04F}" srcOrd="0" destOrd="0" parTransId="{1B480487-1732-4C1A-8115-6BC2FA4BA297}" sibTransId="{EFA00101-DE79-407A-B0FF-F7A8AFB3BAF1}"/>
    <dgm:cxn modelId="{F66ADC6C-26E4-9045-9837-E26EFC4EE954}" type="presParOf" srcId="{4B569911-4EC3-904D-BFF8-5FC7FFE92202}" destId="{77340382-B97A-AA40-8F9E-D170B1390710}" srcOrd="0" destOrd="0" presId="urn:microsoft.com/office/officeart/2005/8/layout/vList2"/>
    <dgm:cxn modelId="{20490953-6BDA-8349-BC00-9DF77798EF9E}" type="presParOf" srcId="{4B569911-4EC3-904D-BFF8-5FC7FFE92202}" destId="{C7AD01AB-A3CD-744C-BBC7-D177489334EC}" srcOrd="1" destOrd="0" presId="urn:microsoft.com/office/officeart/2005/8/layout/vList2"/>
    <dgm:cxn modelId="{D6E18C6A-A734-A245-97EC-A45673811E9C}" type="presParOf" srcId="{4B569911-4EC3-904D-BFF8-5FC7FFE92202}" destId="{7F835B3E-5BCD-E64A-BE87-F8EC8630A5A3}" srcOrd="2" destOrd="0" presId="urn:microsoft.com/office/officeart/2005/8/layout/vList2"/>
    <dgm:cxn modelId="{956966F8-87B0-AD49-A199-6D60B51CAF47}" type="presParOf" srcId="{4B569911-4EC3-904D-BFF8-5FC7FFE92202}" destId="{095A0D20-1690-F346-9167-D35C881CE91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3DF2BA-D2CD-4642-99A9-D32EC8D6217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E6FA909-F551-4042-9497-9E0154C5578D}">
      <dgm:prSet/>
      <dgm:spPr/>
      <dgm:t>
        <a:bodyPr/>
        <a:lstStyle/>
        <a:p>
          <a:r>
            <a:rPr lang="en-US"/>
            <a:t>Investigate the types of crimes occurring near schools, especially elementary schools in high-crime zones</a:t>
          </a:r>
        </a:p>
      </dgm:t>
    </dgm:pt>
    <dgm:pt modelId="{1C5FDFE9-0586-46C2-B9F2-464A6E8E6F11}" type="parTrans" cxnId="{7B1440DE-88DD-4F82-B58C-817DF67391FB}">
      <dgm:prSet/>
      <dgm:spPr/>
      <dgm:t>
        <a:bodyPr/>
        <a:lstStyle/>
        <a:p>
          <a:endParaRPr lang="en-US"/>
        </a:p>
      </dgm:t>
    </dgm:pt>
    <dgm:pt modelId="{EB3C8A20-273C-487A-87CA-A0866B9FBBBB}" type="sibTrans" cxnId="{7B1440DE-88DD-4F82-B58C-817DF67391FB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EFDA06E-65F3-4A5B-A480-6FA44AEF79AF}">
      <dgm:prSet/>
      <dgm:spPr/>
      <dgm:t>
        <a:bodyPr/>
        <a:lstStyle/>
        <a:p>
          <a:r>
            <a:rPr lang="en-US" b="0" i="0"/>
            <a:t>Explore crime timing and seasonal patterns (e.g., late-night activity and May spikes) to assess potential risks during school hours or commutes.</a:t>
          </a:r>
          <a:endParaRPr lang="en-US"/>
        </a:p>
      </dgm:t>
    </dgm:pt>
    <dgm:pt modelId="{4C39CBF0-49B4-4F12-98DF-ABCF18998862}" type="parTrans" cxnId="{C62E3FDF-3913-49CC-9BD8-2D94A7BE8E3C}">
      <dgm:prSet/>
      <dgm:spPr/>
      <dgm:t>
        <a:bodyPr/>
        <a:lstStyle/>
        <a:p>
          <a:endParaRPr lang="en-US"/>
        </a:p>
      </dgm:t>
    </dgm:pt>
    <dgm:pt modelId="{BCA5FBFD-B2F4-45DA-84A9-585D425D33C9}" type="sibTrans" cxnId="{C62E3FDF-3913-49CC-9BD8-2D94A7BE8E3C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6E15574B-E87F-4BBD-9281-0141D6A74DC9}">
      <dgm:prSet/>
      <dgm:spPr/>
      <dgm:t>
        <a:bodyPr/>
        <a:lstStyle/>
        <a:p>
          <a:r>
            <a:rPr lang="en-US" b="1" i="0"/>
            <a:t>Incorporate school-level data</a:t>
          </a:r>
          <a:r>
            <a:rPr lang="en-US" b="0" i="0"/>
            <a:t>, like enrollment, performance, or demographics, to better understand vulnerability and equity</a:t>
          </a:r>
          <a:endParaRPr lang="en-US"/>
        </a:p>
      </dgm:t>
    </dgm:pt>
    <dgm:pt modelId="{03A1D07E-0254-418E-A80A-70A9AA3676B2}" type="parTrans" cxnId="{2B2A34F9-5561-406E-AD32-59859A891BBE}">
      <dgm:prSet/>
      <dgm:spPr/>
      <dgm:t>
        <a:bodyPr/>
        <a:lstStyle/>
        <a:p>
          <a:endParaRPr lang="en-US"/>
        </a:p>
      </dgm:t>
    </dgm:pt>
    <dgm:pt modelId="{B26DC870-0974-4B1C-BA2B-D0CEDDAD7C22}" type="sibTrans" cxnId="{2B2A34F9-5561-406E-AD32-59859A891BBE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BBC92DF8-F7AA-6D4B-93DB-C850B49AF298}" type="pres">
      <dgm:prSet presAssocID="{AE3DF2BA-D2CD-4642-99A9-D32EC8D62172}" presName="Name0" presStyleCnt="0">
        <dgm:presLayoutVars>
          <dgm:animLvl val="lvl"/>
          <dgm:resizeHandles val="exact"/>
        </dgm:presLayoutVars>
      </dgm:prSet>
      <dgm:spPr/>
    </dgm:pt>
    <dgm:pt modelId="{798CC6CC-86D6-914B-8FD0-FD464EC629C2}" type="pres">
      <dgm:prSet presAssocID="{3E6FA909-F551-4042-9497-9E0154C5578D}" presName="compositeNode" presStyleCnt="0">
        <dgm:presLayoutVars>
          <dgm:bulletEnabled val="1"/>
        </dgm:presLayoutVars>
      </dgm:prSet>
      <dgm:spPr/>
    </dgm:pt>
    <dgm:pt modelId="{5A095A61-57B1-2345-81F7-05DE222AAF94}" type="pres">
      <dgm:prSet presAssocID="{3E6FA909-F551-4042-9497-9E0154C5578D}" presName="bgRect" presStyleLbl="bgAccFollowNode1" presStyleIdx="0" presStyleCnt="3"/>
      <dgm:spPr/>
    </dgm:pt>
    <dgm:pt modelId="{468711E6-F27A-0741-A38F-B4A684A8C3A9}" type="pres">
      <dgm:prSet presAssocID="{EB3C8A20-273C-487A-87CA-A0866B9FBBBB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F26A12F3-2DAB-3743-A46D-57DACF7B766F}" type="pres">
      <dgm:prSet presAssocID="{3E6FA909-F551-4042-9497-9E0154C5578D}" presName="bottomLine" presStyleLbl="alignNode1" presStyleIdx="1" presStyleCnt="6">
        <dgm:presLayoutVars/>
      </dgm:prSet>
      <dgm:spPr/>
    </dgm:pt>
    <dgm:pt modelId="{1D68B026-E5A4-074C-B3CF-EBBEBD2D9C91}" type="pres">
      <dgm:prSet presAssocID="{3E6FA909-F551-4042-9497-9E0154C5578D}" presName="nodeText" presStyleLbl="bgAccFollowNode1" presStyleIdx="0" presStyleCnt="3">
        <dgm:presLayoutVars>
          <dgm:bulletEnabled val="1"/>
        </dgm:presLayoutVars>
      </dgm:prSet>
      <dgm:spPr/>
    </dgm:pt>
    <dgm:pt modelId="{293700C9-BDB2-4A4D-9690-7A4B368F8F49}" type="pres">
      <dgm:prSet presAssocID="{EB3C8A20-273C-487A-87CA-A0866B9FBBBB}" presName="sibTrans" presStyleCnt="0"/>
      <dgm:spPr/>
    </dgm:pt>
    <dgm:pt modelId="{559CB264-E39F-1E42-AF1D-001C75C7F05B}" type="pres">
      <dgm:prSet presAssocID="{7EFDA06E-65F3-4A5B-A480-6FA44AEF79AF}" presName="compositeNode" presStyleCnt="0">
        <dgm:presLayoutVars>
          <dgm:bulletEnabled val="1"/>
        </dgm:presLayoutVars>
      </dgm:prSet>
      <dgm:spPr/>
    </dgm:pt>
    <dgm:pt modelId="{AE33E169-C5AD-454A-9AFF-CCA2A1FE416E}" type="pres">
      <dgm:prSet presAssocID="{7EFDA06E-65F3-4A5B-A480-6FA44AEF79AF}" presName="bgRect" presStyleLbl="bgAccFollowNode1" presStyleIdx="1" presStyleCnt="3"/>
      <dgm:spPr/>
    </dgm:pt>
    <dgm:pt modelId="{21BD31F8-8CD4-D444-829A-9C78EE5A7969}" type="pres">
      <dgm:prSet presAssocID="{BCA5FBFD-B2F4-45DA-84A9-585D425D33C9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D0355587-025B-434D-A2DF-1073FE1ACAEF}" type="pres">
      <dgm:prSet presAssocID="{7EFDA06E-65F3-4A5B-A480-6FA44AEF79AF}" presName="bottomLine" presStyleLbl="alignNode1" presStyleIdx="3" presStyleCnt="6">
        <dgm:presLayoutVars/>
      </dgm:prSet>
      <dgm:spPr/>
    </dgm:pt>
    <dgm:pt modelId="{9AA26182-A3D7-B943-A354-B29EDBD4CCA2}" type="pres">
      <dgm:prSet presAssocID="{7EFDA06E-65F3-4A5B-A480-6FA44AEF79AF}" presName="nodeText" presStyleLbl="bgAccFollowNode1" presStyleIdx="1" presStyleCnt="3">
        <dgm:presLayoutVars>
          <dgm:bulletEnabled val="1"/>
        </dgm:presLayoutVars>
      </dgm:prSet>
      <dgm:spPr/>
    </dgm:pt>
    <dgm:pt modelId="{2954F440-7FAB-9747-9363-EB3A424FF59C}" type="pres">
      <dgm:prSet presAssocID="{BCA5FBFD-B2F4-45DA-84A9-585D425D33C9}" presName="sibTrans" presStyleCnt="0"/>
      <dgm:spPr/>
    </dgm:pt>
    <dgm:pt modelId="{1F55308A-DA97-DA4F-AB3A-918859D9D1E3}" type="pres">
      <dgm:prSet presAssocID="{6E15574B-E87F-4BBD-9281-0141D6A74DC9}" presName="compositeNode" presStyleCnt="0">
        <dgm:presLayoutVars>
          <dgm:bulletEnabled val="1"/>
        </dgm:presLayoutVars>
      </dgm:prSet>
      <dgm:spPr/>
    </dgm:pt>
    <dgm:pt modelId="{C4B3960A-39F4-6D40-82F9-49BD7A54C937}" type="pres">
      <dgm:prSet presAssocID="{6E15574B-E87F-4BBD-9281-0141D6A74DC9}" presName="bgRect" presStyleLbl="bgAccFollowNode1" presStyleIdx="2" presStyleCnt="3"/>
      <dgm:spPr/>
    </dgm:pt>
    <dgm:pt modelId="{34710C33-9065-B94D-9909-30BC040D0010}" type="pres">
      <dgm:prSet presAssocID="{B26DC870-0974-4B1C-BA2B-D0CEDDAD7C22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801AACEE-9AB6-4746-A8B6-238AFD830D92}" type="pres">
      <dgm:prSet presAssocID="{6E15574B-E87F-4BBD-9281-0141D6A74DC9}" presName="bottomLine" presStyleLbl="alignNode1" presStyleIdx="5" presStyleCnt="6">
        <dgm:presLayoutVars/>
      </dgm:prSet>
      <dgm:spPr/>
    </dgm:pt>
    <dgm:pt modelId="{AED54756-51A3-BC4A-9E61-DC192D33A232}" type="pres">
      <dgm:prSet presAssocID="{6E15574B-E87F-4BBD-9281-0141D6A74DC9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A1941B12-4EE9-684A-A5E3-699CB1F718D1}" type="presOf" srcId="{BCA5FBFD-B2F4-45DA-84A9-585D425D33C9}" destId="{21BD31F8-8CD4-D444-829A-9C78EE5A7969}" srcOrd="0" destOrd="0" presId="urn:microsoft.com/office/officeart/2016/7/layout/BasicLinearProcessNumbered"/>
    <dgm:cxn modelId="{CD285B25-26CE-7144-B9C3-CB697DEAF634}" type="presOf" srcId="{6E15574B-E87F-4BBD-9281-0141D6A74DC9}" destId="{C4B3960A-39F4-6D40-82F9-49BD7A54C937}" srcOrd="0" destOrd="0" presId="urn:microsoft.com/office/officeart/2016/7/layout/BasicLinearProcessNumbered"/>
    <dgm:cxn modelId="{6F91A434-6EA5-9D48-A01E-9FAB9A2A3755}" type="presOf" srcId="{3E6FA909-F551-4042-9497-9E0154C5578D}" destId="{1D68B026-E5A4-074C-B3CF-EBBEBD2D9C91}" srcOrd="1" destOrd="0" presId="urn:microsoft.com/office/officeart/2016/7/layout/BasicLinearProcessNumbered"/>
    <dgm:cxn modelId="{B3B8AB79-EECD-9941-980A-0ABD67F35327}" type="presOf" srcId="{AE3DF2BA-D2CD-4642-99A9-D32EC8D62172}" destId="{BBC92DF8-F7AA-6D4B-93DB-C850B49AF298}" srcOrd="0" destOrd="0" presId="urn:microsoft.com/office/officeart/2016/7/layout/BasicLinearProcessNumbered"/>
    <dgm:cxn modelId="{D13FABA7-6258-C04C-BDAB-9B3EBAF142E7}" type="presOf" srcId="{B26DC870-0974-4B1C-BA2B-D0CEDDAD7C22}" destId="{34710C33-9065-B94D-9909-30BC040D0010}" srcOrd="0" destOrd="0" presId="urn:microsoft.com/office/officeart/2016/7/layout/BasicLinearProcessNumbered"/>
    <dgm:cxn modelId="{7F9A47A9-D0BB-9049-9165-F9C751F1BB44}" type="presOf" srcId="{EB3C8A20-273C-487A-87CA-A0866B9FBBBB}" destId="{468711E6-F27A-0741-A38F-B4A684A8C3A9}" srcOrd="0" destOrd="0" presId="urn:microsoft.com/office/officeart/2016/7/layout/BasicLinearProcessNumbered"/>
    <dgm:cxn modelId="{84A788AB-8142-3347-8F57-649661C3E1A3}" type="presOf" srcId="{7EFDA06E-65F3-4A5B-A480-6FA44AEF79AF}" destId="{AE33E169-C5AD-454A-9AFF-CCA2A1FE416E}" srcOrd="0" destOrd="0" presId="urn:microsoft.com/office/officeart/2016/7/layout/BasicLinearProcessNumbered"/>
    <dgm:cxn modelId="{BEFFF4B6-5F46-0F49-96C5-FCFD5F8DB8AD}" type="presOf" srcId="{6E15574B-E87F-4BBD-9281-0141D6A74DC9}" destId="{AED54756-51A3-BC4A-9E61-DC192D33A232}" srcOrd="1" destOrd="0" presId="urn:microsoft.com/office/officeart/2016/7/layout/BasicLinearProcessNumbered"/>
    <dgm:cxn modelId="{2EAD43BD-168B-4143-B092-2DDD533C9CDF}" type="presOf" srcId="{3E6FA909-F551-4042-9497-9E0154C5578D}" destId="{5A095A61-57B1-2345-81F7-05DE222AAF94}" srcOrd="0" destOrd="0" presId="urn:microsoft.com/office/officeart/2016/7/layout/BasicLinearProcessNumbered"/>
    <dgm:cxn modelId="{6B3387D1-26D6-0E4F-AA19-08EFC3A56A63}" type="presOf" srcId="{7EFDA06E-65F3-4A5B-A480-6FA44AEF79AF}" destId="{9AA26182-A3D7-B943-A354-B29EDBD4CCA2}" srcOrd="1" destOrd="0" presId="urn:microsoft.com/office/officeart/2016/7/layout/BasicLinearProcessNumbered"/>
    <dgm:cxn modelId="{7B1440DE-88DD-4F82-B58C-817DF67391FB}" srcId="{AE3DF2BA-D2CD-4642-99A9-D32EC8D62172}" destId="{3E6FA909-F551-4042-9497-9E0154C5578D}" srcOrd="0" destOrd="0" parTransId="{1C5FDFE9-0586-46C2-B9F2-464A6E8E6F11}" sibTransId="{EB3C8A20-273C-487A-87CA-A0866B9FBBBB}"/>
    <dgm:cxn modelId="{C62E3FDF-3913-49CC-9BD8-2D94A7BE8E3C}" srcId="{AE3DF2BA-D2CD-4642-99A9-D32EC8D62172}" destId="{7EFDA06E-65F3-4A5B-A480-6FA44AEF79AF}" srcOrd="1" destOrd="0" parTransId="{4C39CBF0-49B4-4F12-98DF-ABCF18998862}" sibTransId="{BCA5FBFD-B2F4-45DA-84A9-585D425D33C9}"/>
    <dgm:cxn modelId="{2B2A34F9-5561-406E-AD32-59859A891BBE}" srcId="{AE3DF2BA-D2CD-4642-99A9-D32EC8D62172}" destId="{6E15574B-E87F-4BBD-9281-0141D6A74DC9}" srcOrd="2" destOrd="0" parTransId="{03A1D07E-0254-418E-A80A-70A9AA3676B2}" sibTransId="{B26DC870-0974-4B1C-BA2B-D0CEDDAD7C22}"/>
    <dgm:cxn modelId="{51DE9FC8-3CD3-174F-B8C6-F9BB8D5C2F03}" type="presParOf" srcId="{BBC92DF8-F7AA-6D4B-93DB-C850B49AF298}" destId="{798CC6CC-86D6-914B-8FD0-FD464EC629C2}" srcOrd="0" destOrd="0" presId="urn:microsoft.com/office/officeart/2016/7/layout/BasicLinearProcessNumbered"/>
    <dgm:cxn modelId="{35E49A81-F62F-5342-8405-24FA735CB404}" type="presParOf" srcId="{798CC6CC-86D6-914B-8FD0-FD464EC629C2}" destId="{5A095A61-57B1-2345-81F7-05DE222AAF94}" srcOrd="0" destOrd="0" presId="urn:microsoft.com/office/officeart/2016/7/layout/BasicLinearProcessNumbered"/>
    <dgm:cxn modelId="{8B757E7D-118A-AA4F-AC36-1AE795BA5B28}" type="presParOf" srcId="{798CC6CC-86D6-914B-8FD0-FD464EC629C2}" destId="{468711E6-F27A-0741-A38F-B4A684A8C3A9}" srcOrd="1" destOrd="0" presId="urn:microsoft.com/office/officeart/2016/7/layout/BasicLinearProcessNumbered"/>
    <dgm:cxn modelId="{466C5251-956F-1B4E-8D0D-8E6A130FA503}" type="presParOf" srcId="{798CC6CC-86D6-914B-8FD0-FD464EC629C2}" destId="{F26A12F3-2DAB-3743-A46D-57DACF7B766F}" srcOrd="2" destOrd="0" presId="urn:microsoft.com/office/officeart/2016/7/layout/BasicLinearProcessNumbered"/>
    <dgm:cxn modelId="{A54C6FD1-0A3E-8D4E-A163-02996BC4E10F}" type="presParOf" srcId="{798CC6CC-86D6-914B-8FD0-FD464EC629C2}" destId="{1D68B026-E5A4-074C-B3CF-EBBEBD2D9C91}" srcOrd="3" destOrd="0" presId="urn:microsoft.com/office/officeart/2016/7/layout/BasicLinearProcessNumbered"/>
    <dgm:cxn modelId="{7417A16D-1B1A-6E43-B982-A2832034DCC2}" type="presParOf" srcId="{BBC92DF8-F7AA-6D4B-93DB-C850B49AF298}" destId="{293700C9-BDB2-4A4D-9690-7A4B368F8F49}" srcOrd="1" destOrd="0" presId="urn:microsoft.com/office/officeart/2016/7/layout/BasicLinearProcessNumbered"/>
    <dgm:cxn modelId="{66F87853-26F4-E24E-B080-B1310B07D41C}" type="presParOf" srcId="{BBC92DF8-F7AA-6D4B-93DB-C850B49AF298}" destId="{559CB264-E39F-1E42-AF1D-001C75C7F05B}" srcOrd="2" destOrd="0" presId="urn:microsoft.com/office/officeart/2016/7/layout/BasicLinearProcessNumbered"/>
    <dgm:cxn modelId="{BB769B19-3142-1B48-8F88-124175C5BEE4}" type="presParOf" srcId="{559CB264-E39F-1E42-AF1D-001C75C7F05B}" destId="{AE33E169-C5AD-454A-9AFF-CCA2A1FE416E}" srcOrd="0" destOrd="0" presId="urn:microsoft.com/office/officeart/2016/7/layout/BasicLinearProcessNumbered"/>
    <dgm:cxn modelId="{59EB1DE8-DA71-AE41-BC84-92CF062B9D83}" type="presParOf" srcId="{559CB264-E39F-1E42-AF1D-001C75C7F05B}" destId="{21BD31F8-8CD4-D444-829A-9C78EE5A7969}" srcOrd="1" destOrd="0" presId="urn:microsoft.com/office/officeart/2016/7/layout/BasicLinearProcessNumbered"/>
    <dgm:cxn modelId="{3778456B-DC7A-2F4C-9665-EC257D9715A0}" type="presParOf" srcId="{559CB264-E39F-1E42-AF1D-001C75C7F05B}" destId="{D0355587-025B-434D-A2DF-1073FE1ACAEF}" srcOrd="2" destOrd="0" presId="urn:microsoft.com/office/officeart/2016/7/layout/BasicLinearProcessNumbered"/>
    <dgm:cxn modelId="{200E80DB-FD71-EB4C-B692-AD433D51C7C4}" type="presParOf" srcId="{559CB264-E39F-1E42-AF1D-001C75C7F05B}" destId="{9AA26182-A3D7-B943-A354-B29EDBD4CCA2}" srcOrd="3" destOrd="0" presId="urn:microsoft.com/office/officeart/2016/7/layout/BasicLinearProcessNumbered"/>
    <dgm:cxn modelId="{BD22044F-EE00-A349-A561-F67B6AEBD5CE}" type="presParOf" srcId="{BBC92DF8-F7AA-6D4B-93DB-C850B49AF298}" destId="{2954F440-7FAB-9747-9363-EB3A424FF59C}" srcOrd="3" destOrd="0" presId="urn:microsoft.com/office/officeart/2016/7/layout/BasicLinearProcessNumbered"/>
    <dgm:cxn modelId="{EFB3C915-9651-664A-82BD-69C8E8B2240B}" type="presParOf" srcId="{BBC92DF8-F7AA-6D4B-93DB-C850B49AF298}" destId="{1F55308A-DA97-DA4F-AB3A-918859D9D1E3}" srcOrd="4" destOrd="0" presId="urn:microsoft.com/office/officeart/2016/7/layout/BasicLinearProcessNumbered"/>
    <dgm:cxn modelId="{DC0697D9-33FE-0049-898F-5CF670D0C85C}" type="presParOf" srcId="{1F55308A-DA97-DA4F-AB3A-918859D9D1E3}" destId="{C4B3960A-39F4-6D40-82F9-49BD7A54C937}" srcOrd="0" destOrd="0" presId="urn:microsoft.com/office/officeart/2016/7/layout/BasicLinearProcessNumbered"/>
    <dgm:cxn modelId="{E8B82A7F-A266-284F-93B8-A5E212265F66}" type="presParOf" srcId="{1F55308A-DA97-DA4F-AB3A-918859D9D1E3}" destId="{34710C33-9065-B94D-9909-30BC040D0010}" srcOrd="1" destOrd="0" presId="urn:microsoft.com/office/officeart/2016/7/layout/BasicLinearProcessNumbered"/>
    <dgm:cxn modelId="{8399ECB6-43CA-964F-A4BA-A03675CA9EAE}" type="presParOf" srcId="{1F55308A-DA97-DA4F-AB3A-918859D9D1E3}" destId="{801AACEE-9AB6-4746-A8B6-238AFD830D92}" srcOrd="2" destOrd="0" presId="urn:microsoft.com/office/officeart/2016/7/layout/BasicLinearProcessNumbered"/>
    <dgm:cxn modelId="{596D86ED-4554-BC4B-89E3-F3BFEDBB9B4B}" type="presParOf" srcId="{1F55308A-DA97-DA4F-AB3A-918859D9D1E3}" destId="{AED54756-51A3-BC4A-9E61-DC192D33A23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340382-B97A-AA40-8F9E-D170B1390710}">
      <dsp:nvSpPr>
        <dsp:cNvPr id="0" name=""/>
        <dsp:cNvSpPr/>
      </dsp:nvSpPr>
      <dsp:spPr>
        <a:xfrm>
          <a:off x="0" y="66181"/>
          <a:ext cx="6002110" cy="5159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/>
            <a:t>Objectives</a:t>
          </a:r>
          <a:r>
            <a:rPr lang="en-US" sz="2100" b="0" i="0" kern="1200"/>
            <a:t>:</a:t>
          </a:r>
          <a:endParaRPr lang="en-US" sz="2100" kern="1200"/>
        </a:p>
      </dsp:txBody>
      <dsp:txXfrm>
        <a:off x="25188" y="91369"/>
        <a:ext cx="5951734" cy="465594"/>
      </dsp:txXfrm>
    </dsp:sp>
    <dsp:sp modelId="{C7AD01AB-A3CD-744C-BBC7-D177489334EC}">
      <dsp:nvSpPr>
        <dsp:cNvPr id="0" name=""/>
        <dsp:cNvSpPr/>
      </dsp:nvSpPr>
      <dsp:spPr>
        <a:xfrm>
          <a:off x="0" y="582151"/>
          <a:ext cx="6002110" cy="1282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Examine crime patterns over time and across locations in Montgomery County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Investigate potential relationships between crime and median home values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Analyze the proximity of schools to high-crime areas</a:t>
          </a:r>
          <a:endParaRPr lang="en-US" sz="1600" kern="1200"/>
        </a:p>
      </dsp:txBody>
      <dsp:txXfrm>
        <a:off x="0" y="582151"/>
        <a:ext cx="6002110" cy="1282364"/>
      </dsp:txXfrm>
    </dsp:sp>
    <dsp:sp modelId="{7F835B3E-5BCD-E64A-BE87-F8EC8630A5A3}">
      <dsp:nvSpPr>
        <dsp:cNvPr id="0" name=""/>
        <dsp:cNvSpPr/>
      </dsp:nvSpPr>
      <dsp:spPr>
        <a:xfrm>
          <a:off x="0" y="1864517"/>
          <a:ext cx="6002110" cy="51597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/>
            <a:t>Research Questions</a:t>
          </a:r>
          <a:r>
            <a:rPr lang="en-US" sz="2100" b="0" i="0" kern="1200"/>
            <a:t>:</a:t>
          </a:r>
          <a:endParaRPr lang="en-US" sz="2100" kern="1200"/>
        </a:p>
      </dsp:txBody>
      <dsp:txXfrm>
        <a:off x="25188" y="1889705"/>
        <a:ext cx="5951734" cy="465594"/>
      </dsp:txXfrm>
    </dsp:sp>
    <dsp:sp modelId="{095A0D20-1690-F346-9167-D35C881CE917}">
      <dsp:nvSpPr>
        <dsp:cNvPr id="0" name=""/>
        <dsp:cNvSpPr/>
      </dsp:nvSpPr>
      <dsp:spPr>
        <a:xfrm>
          <a:off x="0" y="2380486"/>
          <a:ext cx="6002110" cy="1282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Do cities with higher crime have lower home values?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Are specific types of crime more strongly tied to housing patterns?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Are public schools located in areas with higher crime exposure?</a:t>
          </a:r>
          <a:endParaRPr lang="en-US" sz="1600" kern="1200"/>
        </a:p>
      </dsp:txBody>
      <dsp:txXfrm>
        <a:off x="0" y="2380486"/>
        <a:ext cx="6002110" cy="12823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95A61-57B1-2345-81F7-05DE222AAF94}">
      <dsp:nvSpPr>
        <dsp:cNvPr id="0" name=""/>
        <dsp:cNvSpPr/>
      </dsp:nvSpPr>
      <dsp:spPr>
        <a:xfrm>
          <a:off x="0" y="0"/>
          <a:ext cx="3414946" cy="368940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43" tIns="330200" rIns="266243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Investigate the types of crimes occurring near schools, especially elementary schools in high-crime zones</a:t>
          </a:r>
        </a:p>
      </dsp:txBody>
      <dsp:txXfrm>
        <a:off x="0" y="1401973"/>
        <a:ext cx="3414946" cy="2213643"/>
      </dsp:txXfrm>
    </dsp:sp>
    <dsp:sp modelId="{468711E6-F27A-0741-A38F-B4A684A8C3A9}">
      <dsp:nvSpPr>
        <dsp:cNvPr id="0" name=""/>
        <dsp:cNvSpPr/>
      </dsp:nvSpPr>
      <dsp:spPr>
        <a:xfrm>
          <a:off x="1154062" y="368940"/>
          <a:ext cx="1106821" cy="110682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292" tIns="12700" rIns="8629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316152" y="531030"/>
        <a:ext cx="782641" cy="782641"/>
      </dsp:txXfrm>
    </dsp:sp>
    <dsp:sp modelId="{F26A12F3-2DAB-3743-A46D-57DACF7B766F}">
      <dsp:nvSpPr>
        <dsp:cNvPr id="0" name=""/>
        <dsp:cNvSpPr/>
      </dsp:nvSpPr>
      <dsp:spPr>
        <a:xfrm>
          <a:off x="0" y="3689333"/>
          <a:ext cx="3414946" cy="72"/>
        </a:xfrm>
        <a:prstGeom prst="rect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19050" cap="flat" cmpd="sng" algn="ctr">
          <a:solidFill>
            <a:schemeClr val="accent5">
              <a:hueOff val="-2430430"/>
              <a:satOff val="-165"/>
              <a:lumOff val="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3E169-C5AD-454A-9AFF-CCA2A1FE416E}">
      <dsp:nvSpPr>
        <dsp:cNvPr id="0" name=""/>
        <dsp:cNvSpPr/>
      </dsp:nvSpPr>
      <dsp:spPr>
        <a:xfrm>
          <a:off x="3756441" y="0"/>
          <a:ext cx="3414946" cy="3689405"/>
        </a:xfrm>
        <a:prstGeom prst="rect">
          <a:avLst/>
        </a:prstGeom>
        <a:solidFill>
          <a:schemeClr val="accent5">
            <a:tint val="40000"/>
            <a:alpha val="90000"/>
            <a:hueOff val="-5972333"/>
            <a:satOff val="1333"/>
            <a:lumOff val="20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5972333"/>
              <a:satOff val="1333"/>
              <a:lumOff val="2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43" tIns="330200" rIns="266243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Explore crime timing and seasonal patterns (e.g., late-night activity and May spikes) to assess potential risks during school hours or commutes.</a:t>
          </a:r>
          <a:endParaRPr lang="en-US" sz="1800" kern="1200"/>
        </a:p>
      </dsp:txBody>
      <dsp:txXfrm>
        <a:off x="3756441" y="1401973"/>
        <a:ext cx="3414946" cy="2213643"/>
      </dsp:txXfrm>
    </dsp:sp>
    <dsp:sp modelId="{21BD31F8-8CD4-D444-829A-9C78EE5A7969}">
      <dsp:nvSpPr>
        <dsp:cNvPr id="0" name=""/>
        <dsp:cNvSpPr/>
      </dsp:nvSpPr>
      <dsp:spPr>
        <a:xfrm>
          <a:off x="4910503" y="368940"/>
          <a:ext cx="1106821" cy="1106821"/>
        </a:xfrm>
        <a:prstGeom prst="ellipse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19050" cap="flat" cmpd="sng" algn="ctr">
          <a:solidFill>
            <a:schemeClr val="accent5">
              <a:hueOff val="-4860860"/>
              <a:satOff val="-3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292" tIns="12700" rIns="8629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072593" y="531030"/>
        <a:ext cx="782641" cy="782641"/>
      </dsp:txXfrm>
    </dsp:sp>
    <dsp:sp modelId="{D0355587-025B-434D-A2DF-1073FE1ACAEF}">
      <dsp:nvSpPr>
        <dsp:cNvPr id="0" name=""/>
        <dsp:cNvSpPr/>
      </dsp:nvSpPr>
      <dsp:spPr>
        <a:xfrm>
          <a:off x="3756441" y="3689333"/>
          <a:ext cx="3414946" cy="72"/>
        </a:xfrm>
        <a:prstGeom prst="rect">
          <a:avLst/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 w="19050" cap="flat" cmpd="sng" algn="ctr">
          <a:solidFill>
            <a:schemeClr val="accent5">
              <a:hueOff val="-7291290"/>
              <a:satOff val="-496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3960A-39F4-6D40-82F9-49BD7A54C937}">
      <dsp:nvSpPr>
        <dsp:cNvPr id="0" name=""/>
        <dsp:cNvSpPr/>
      </dsp:nvSpPr>
      <dsp:spPr>
        <a:xfrm>
          <a:off x="7512882" y="0"/>
          <a:ext cx="3414946" cy="3689405"/>
        </a:xfrm>
        <a:prstGeom prst="rect">
          <a:avLst/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43" tIns="330200" rIns="266243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Incorporate school-level data</a:t>
          </a:r>
          <a:r>
            <a:rPr lang="en-US" sz="1800" b="0" i="0" kern="1200"/>
            <a:t>, like enrollment, performance, or demographics, to better understand vulnerability and equity</a:t>
          </a:r>
          <a:endParaRPr lang="en-US" sz="1800" kern="1200"/>
        </a:p>
      </dsp:txBody>
      <dsp:txXfrm>
        <a:off x="7512882" y="1401973"/>
        <a:ext cx="3414946" cy="2213643"/>
      </dsp:txXfrm>
    </dsp:sp>
    <dsp:sp modelId="{34710C33-9065-B94D-9909-30BC040D0010}">
      <dsp:nvSpPr>
        <dsp:cNvPr id="0" name=""/>
        <dsp:cNvSpPr/>
      </dsp:nvSpPr>
      <dsp:spPr>
        <a:xfrm>
          <a:off x="8666944" y="368940"/>
          <a:ext cx="1106821" cy="1106821"/>
        </a:xfrm>
        <a:prstGeom prst="ellipse">
          <a:avLst/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 w="19050" cap="flat" cmpd="sng" algn="ctr">
          <a:solidFill>
            <a:schemeClr val="accent5">
              <a:hueOff val="-9721720"/>
              <a:satOff val="-661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292" tIns="12700" rIns="8629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829034" y="531030"/>
        <a:ext cx="782641" cy="782641"/>
      </dsp:txXfrm>
    </dsp:sp>
    <dsp:sp modelId="{801AACEE-9AB6-4746-A8B6-238AFD830D92}">
      <dsp:nvSpPr>
        <dsp:cNvPr id="0" name=""/>
        <dsp:cNvSpPr/>
      </dsp:nvSpPr>
      <dsp:spPr>
        <a:xfrm>
          <a:off x="7512882" y="3689333"/>
          <a:ext cx="3414946" cy="72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4FD52-0420-3182-8131-5A233E9F7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5049F-CE15-E104-FABF-D84BE747B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19595-5471-7E18-26F9-F5EA61864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AAB7-9B8B-174C-A2FA-8F4BFF70CCAE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61FA9-B9F2-01E9-FEF3-4FEABEF50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7B99E-706D-5B3A-D661-A7D058B7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53894-12D3-7C49-8003-CB53C609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70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93A1-FAFC-BD93-8758-35F91610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2C2948-A0DE-CCA9-31C4-ACD5332F5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5AE37-26CB-8B1A-397A-89C5051E9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AAB7-9B8B-174C-A2FA-8F4BFF70CCAE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7F4B3-3C42-6C7E-8F31-AB5DB1F6B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1B7A2-61BF-0260-61B7-20E39B23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53894-12D3-7C49-8003-CB53C609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34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EC3131-ADBD-3AD4-C11D-C8AEB6763A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33181-01E6-2F13-B330-30E4E5D720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27595-51A2-53C6-9167-80D7FFDAB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AAB7-9B8B-174C-A2FA-8F4BFF70CCAE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E088D-E49A-EDE6-F269-E0AC03310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0B240-6A37-806C-A00A-830AE0F4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53894-12D3-7C49-8003-CB53C609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4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3D0EF-D0FB-DBBB-9122-6A3A68A5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AAF16-3C4D-18C6-4D29-E724C687B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DE4EF-C26B-8BA5-5D91-CCA150502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AAB7-9B8B-174C-A2FA-8F4BFF70CCAE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3820A-FA33-7BDA-CFB1-BE16032F4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50423-99F9-E14A-9294-6736750F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53894-12D3-7C49-8003-CB53C609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64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7E9B4-889B-FF10-B8F8-2A88D405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1E87B-7B26-378A-06B5-EDE38FA9B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591FC-5784-FCB7-1D1C-D90F81F50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AAB7-9B8B-174C-A2FA-8F4BFF70CCAE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B85E4-91BE-A616-F249-D44E025E4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02720-FD84-B902-97FB-C34617B2B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53894-12D3-7C49-8003-CB53C609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99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E0458-26B4-9206-D297-174E4E35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B7A69-365A-111A-505E-FD9478552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641B8-D57C-D546-5FCF-77ED30CA7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0F375-6BA5-3626-B15A-F21114610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AAB7-9B8B-174C-A2FA-8F4BFF70CCAE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E304F-9489-F711-99E6-A031BD877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A4EB4-8DCA-EB9F-E1C2-ED19EE2C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53894-12D3-7C49-8003-CB53C609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210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42F12-C3ED-1BB1-626F-38E9DC70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94FD7-878E-BEA2-9D3F-A0F563E79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A301D-5B6E-2B9A-2061-27B3F1D1F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1D7208-2EB9-3280-39D7-1C45C9BAD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153AED-433E-66FA-4987-23CF5C601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AA4196-2D04-F8BC-7AAA-309E9548A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AAB7-9B8B-174C-A2FA-8F4BFF70CCAE}" type="datetimeFigureOut">
              <a:rPr lang="en-US" smtClean="0"/>
              <a:t>5/12/25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D89601-9402-4BA6-34CE-0A67F43F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5FCC1B-DFF5-2461-D923-922CBE7C4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53894-12D3-7C49-8003-CB53C609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6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FB1F-480F-24DA-FB22-A2A37363D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1870C-182B-182B-88D0-2BE4F0323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AAB7-9B8B-174C-A2FA-8F4BFF70CCAE}" type="datetimeFigureOut">
              <a:rPr lang="en-US" smtClean="0"/>
              <a:t>5/12/25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2932D-F7EF-72A2-5249-C6B7B7BC1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EAF1B-55DB-62A4-5DBF-81C97DA0B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53894-12D3-7C49-8003-CB53C609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1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136C04-4A81-C7B3-3BBA-6AF9FEC14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AAB7-9B8B-174C-A2FA-8F4BFF70CCAE}" type="datetimeFigureOut">
              <a:rPr lang="en-US" smtClean="0"/>
              <a:t>5/12/25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BD987-AE9B-CB0D-FCC4-3A870D122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92E03-02EC-4116-7005-D9756C116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53894-12D3-7C49-8003-CB53C609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59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C468-CB47-3941-FC0A-929D5376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E7029-5FA4-0568-F3A1-7021F61D5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299313-4003-DF99-0032-9C82493B7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75922-9633-ABD6-F660-18EE2F79A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AAB7-9B8B-174C-A2FA-8F4BFF70CCAE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C3112-F7CF-45B4-683D-05668448E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5F97B-3584-5471-32EA-5261DBCEB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53894-12D3-7C49-8003-CB53C609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7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D96EC-D567-4FE0-DB26-25533807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BB9FAB-E508-5A25-B1D4-5ADE76181D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3BE8B-E5F7-DF9A-8566-C2859A943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4900A-7AE4-2594-CB54-957D8CED0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AAB7-9B8B-174C-A2FA-8F4BFF70CCAE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2A1F7-5AEA-C13B-5353-EA5B50C59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20784-3690-6132-6CF1-2F0550DDF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53894-12D3-7C49-8003-CB53C609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89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00AFEB-85E5-22A5-9F32-0AADE8519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BA44-662C-4C7F-3264-780157BFA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6B5DB-5B48-BC12-334B-5F44D74EB9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D2AAB7-9B8B-174C-A2FA-8F4BFF70CCAE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7C9B6-2658-AED0-5AB0-AEE96DC6EF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F6F6A-2643-AE33-43CF-2253AB603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753894-12D3-7C49-8003-CB53C6099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07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698262" TargetMode="External"/><Relationship Id="rId2" Type="http://schemas.openxmlformats.org/officeDocument/2006/relationships/image" Target="../media/image19.jpg!d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utout of a house with shadow at the back">
            <a:extLst>
              <a:ext uri="{FF2B5EF4-FFF2-40B4-BE49-F238E27FC236}">
                <a16:creationId xmlns:a16="http://schemas.microsoft.com/office/drawing/2014/main" id="{D7B543BD-BAB3-E99B-637D-ED0EE4BC4B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312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F4BDF-0DA6-CFF5-D273-A12DA9A4E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00660" cy="1520987"/>
          </a:xfrm>
        </p:spPr>
        <p:txBody>
          <a:bodyPr anchor="t">
            <a:normAutofit/>
          </a:bodyPr>
          <a:lstStyle/>
          <a:p>
            <a:pPr algn="l"/>
            <a:r>
              <a:rPr lang="en-US" sz="3400">
                <a:solidFill>
                  <a:srgbClr val="FFFFFF"/>
                </a:solidFill>
              </a:rPr>
              <a:t>Crime, Home Value, and School Exposure: Insights from a Spatial Analysis of Montgomery County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99B6C-66E5-E1DE-C0B6-47333C6FB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93441"/>
            <a:ext cx="6295332" cy="1588514"/>
          </a:xfrm>
        </p:spPr>
        <p:txBody>
          <a:bodyPr anchor="b">
            <a:normAutofit/>
          </a:bodyPr>
          <a:lstStyle/>
          <a:p>
            <a:pPr algn="l"/>
            <a:r>
              <a:rPr lang="en-US" sz="1800">
                <a:solidFill>
                  <a:srgbClr val="FFFFFF"/>
                </a:solidFill>
              </a:rPr>
              <a:t>Leika Ray Joseph</a:t>
            </a:r>
          </a:p>
          <a:p>
            <a:pPr algn="l"/>
            <a:r>
              <a:rPr lang="en-US" sz="1800" b="0" i="0" u="none" strike="noStrike">
                <a:solidFill>
                  <a:srgbClr val="FFFFFF"/>
                </a:solidFill>
                <a:effectLst/>
              </a:rPr>
              <a:t>DATA 205</a:t>
            </a:r>
          </a:p>
          <a:p>
            <a:pPr algn="l"/>
            <a:r>
              <a:rPr lang="en-US" sz="1800" b="0" i="0" u="none" strike="noStrike">
                <a:solidFill>
                  <a:srgbClr val="FFFFFF"/>
                </a:solidFill>
                <a:effectLst/>
              </a:rPr>
              <a:t>Lori Perine</a:t>
            </a:r>
            <a:endParaRPr lang="en-US" sz="1800">
              <a:solidFill>
                <a:srgbClr val="FFFFFF"/>
              </a:solidFill>
            </a:endParaRPr>
          </a:p>
          <a:p>
            <a:pPr algn="l"/>
            <a:r>
              <a:rPr lang="en-US" sz="1800">
                <a:solidFill>
                  <a:srgbClr val="FFFFFF"/>
                </a:solidFill>
              </a:rPr>
              <a:t>05/12/2025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389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9C1FB-0D68-5CAC-0319-898E061AD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Housing Value vs. Crime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graph with a red line&#10;&#10;AI-generated content may be incorrect.">
            <a:extLst>
              <a:ext uri="{FF2B5EF4-FFF2-40B4-BE49-F238E27FC236}">
                <a16:creationId xmlns:a16="http://schemas.microsoft.com/office/drawing/2014/main" id="{98A716C5-8AE4-02C3-26FE-0148A83145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75" b="-1"/>
          <a:stretch/>
        </p:blipFill>
        <p:spPr>
          <a:xfrm>
            <a:off x="558210" y="2245686"/>
            <a:ext cx="6359950" cy="39265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1530D-4183-A080-23BC-3AE1340B6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Autofit/>
          </a:bodyPr>
          <a:lstStyle/>
          <a:p>
            <a:r>
              <a:rPr lang="en-US" sz="2000" dirty="0"/>
              <a:t>Compares total crime count to median home value across cities in Montgomery County</a:t>
            </a:r>
          </a:p>
          <a:p>
            <a:r>
              <a:rPr lang="en-US" sz="2000" b="0" i="0" u="none" strike="noStrike" dirty="0">
                <a:effectLst/>
              </a:rPr>
              <a:t>The trendline shows a </a:t>
            </a:r>
            <a:r>
              <a:rPr lang="en-US" sz="2000" b="1" i="0" u="none" strike="noStrike" dirty="0">
                <a:effectLst/>
              </a:rPr>
              <a:t>very weak negative correlation</a:t>
            </a:r>
            <a:r>
              <a:rPr lang="en-US" sz="2000" b="0" i="0" u="none" strike="noStrike" dirty="0">
                <a:effectLst/>
              </a:rPr>
              <a:t> between crime and home values.</a:t>
            </a:r>
          </a:p>
          <a:p>
            <a:r>
              <a:rPr lang="en-US" sz="2000" dirty="0"/>
              <a:t>Both high- and low-value housing areas experience a wide range of crime levels.</a:t>
            </a:r>
          </a:p>
          <a:p>
            <a:r>
              <a:rPr lang="en-US" sz="2000" b="1" dirty="0"/>
              <a:t>O</a:t>
            </a:r>
            <a:r>
              <a:rPr lang="en-US" sz="2000" b="1" i="0" u="none" strike="noStrike" dirty="0">
                <a:effectLst/>
              </a:rPr>
              <a:t>verall crime does not explain variation in home prices.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C777C-14A0-8BD2-0B00-2AF833360A37}"/>
              </a:ext>
            </a:extLst>
          </p:cNvPr>
          <p:cNvSpPr txBox="1"/>
          <p:nvPr/>
        </p:nvSpPr>
        <p:spPr>
          <a:xfrm>
            <a:off x="771525" y="6357938"/>
            <a:ext cx="908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With a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p-value of 0.43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and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R² of just 2%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the relationship is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not statistically significant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2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D65E73-52C0-5CDC-86F3-607942334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3000"/>
              <a:t>Correlation Between Violent Crimes and Home Value</a:t>
            </a:r>
          </a:p>
        </p:txBody>
      </p:sp>
      <p:pic>
        <p:nvPicPr>
          <p:cNvPr id="5" name="Picture 4" descr="A red and blue squares with white text&#10;&#10;AI-generated content may be incorrect.">
            <a:extLst>
              <a:ext uri="{FF2B5EF4-FFF2-40B4-BE49-F238E27FC236}">
                <a16:creationId xmlns:a16="http://schemas.microsoft.com/office/drawing/2014/main" id="{D70D136A-2856-61BA-AD48-20608F9BF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1211295"/>
            <a:ext cx="5458968" cy="4435410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D3301-4688-7629-36B0-6903A4B71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US" sz="2200" b="0" i="0" u="none" strike="noStrike">
                <a:effectLst/>
                <a:latin typeface="-webkit-standard"/>
              </a:rPr>
              <a:t>Focused on crimes that showed </a:t>
            </a:r>
            <a:r>
              <a:rPr lang="en-US" sz="2200" b="1" i="0" u="none" strike="noStrike">
                <a:effectLst/>
              </a:rPr>
              <a:t>statistically significant results</a:t>
            </a:r>
            <a:r>
              <a:rPr lang="en-US" sz="2200" b="0" i="0" u="none" strike="noStrike">
                <a:effectLst/>
                <a:latin typeface="-webkit-standard"/>
              </a:rPr>
              <a:t> from t-tests</a:t>
            </a:r>
          </a:p>
          <a:p>
            <a:r>
              <a:rPr lang="en-US" sz="2200" b="0" i="0" u="none" strike="noStrike">
                <a:effectLst/>
                <a:latin typeface="-webkit-standard"/>
              </a:rPr>
              <a:t>Moderate </a:t>
            </a:r>
            <a:r>
              <a:rPr lang="en-US" sz="2200" b="1" i="0" u="none" strike="noStrike">
                <a:effectLst/>
              </a:rPr>
              <a:t>negative correlation</a:t>
            </a:r>
            <a:r>
              <a:rPr lang="en-US" sz="2200" b="0" i="0" u="none" strike="noStrike">
                <a:effectLst/>
                <a:latin typeface="-webkit-standard"/>
              </a:rPr>
              <a:t> between serious crimes and home values</a:t>
            </a:r>
            <a:endParaRPr lang="en-US" sz="2200">
              <a:latin typeface="-webkit-standard"/>
            </a:endParaRPr>
          </a:p>
          <a:p>
            <a:r>
              <a:rPr lang="en-US" sz="2200"/>
              <a:t>Certain violent crimes may influence housing market perception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8347A-8D6C-C377-8C47-803C09D95FF3}"/>
              </a:ext>
            </a:extLst>
          </p:cNvPr>
          <p:cNvSpPr txBox="1"/>
          <p:nvPr/>
        </p:nvSpPr>
        <p:spPr>
          <a:xfrm>
            <a:off x="630937" y="6215675"/>
            <a:ext cx="610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webkit-standard"/>
              </a:rPr>
              <a:t>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ot all crime types impact communities equally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419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C1CC4-B2E7-8B1E-8685-257EC72A1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84" y="4230093"/>
            <a:ext cx="4150581" cy="1800165"/>
          </a:xfrm>
        </p:spPr>
        <p:txBody>
          <a:bodyPr anchor="t">
            <a:normAutofit/>
          </a:bodyPr>
          <a:lstStyle/>
          <a:p>
            <a:pPr algn="r"/>
            <a:r>
              <a:rPr lang="en-US" sz="4000" b="0" i="0" u="none" strike="noStrike">
                <a:effectLst/>
                <a:latin typeface="-webkit-standard"/>
              </a:rPr>
              <a:t>School Proximity to Crime</a:t>
            </a:r>
            <a:endParaRPr lang="en-US" sz="400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C55B0B-B55C-2FD5-93BE-56BD53D40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2" y="827742"/>
            <a:ext cx="10925091" cy="32584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024CD-783D-C2BE-5405-BFABB6CB2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415" y="4230094"/>
            <a:ext cx="6235268" cy="1800164"/>
          </a:xfrm>
        </p:spPr>
        <p:txBody>
          <a:bodyPr anchor="t">
            <a:normAutofit/>
          </a:bodyPr>
          <a:lstStyle/>
          <a:p>
            <a:r>
              <a:rPr lang="en-US" sz="1700"/>
              <a:t>Top 10 schools in Montgomery County with the highest number of crimes reported within a 1-mile radius.</a:t>
            </a:r>
          </a:p>
          <a:p>
            <a:r>
              <a:rPr lang="en-US" sz="1700" b="0" i="0" u="none" strike="noStrike">
                <a:effectLst/>
                <a:latin typeface="-webkit-standard"/>
              </a:rPr>
              <a:t>Schools in </a:t>
            </a:r>
            <a:r>
              <a:rPr lang="en-US" sz="1700" b="1" i="0" u="none" strike="noStrike">
                <a:effectLst/>
              </a:rPr>
              <a:t>Silver Spring and Takoma Park</a:t>
            </a:r>
            <a:r>
              <a:rPr lang="en-US" sz="1700" b="0" i="0" u="none" strike="noStrike">
                <a:effectLst/>
                <a:latin typeface="-webkit-standard"/>
              </a:rPr>
              <a:t> dominate the list, aligning with earlier identified crime hotspots.</a:t>
            </a:r>
          </a:p>
          <a:p>
            <a:r>
              <a:rPr lang="en-US" sz="1700" b="1" i="0" u="none" strike="noStrike">
                <a:effectLst/>
              </a:rPr>
              <a:t>East Silver Spring ES</a:t>
            </a:r>
            <a:r>
              <a:rPr lang="en-US" sz="1700" b="0" i="0" u="none" strike="noStrike">
                <a:effectLst/>
                <a:latin typeface="-webkit-standard"/>
              </a:rPr>
              <a:t> alone had over </a:t>
            </a:r>
            <a:r>
              <a:rPr lang="en-US" sz="1700" b="1" i="0" u="none" strike="noStrike">
                <a:effectLst/>
              </a:rPr>
              <a:t>27,000 nearby incidents</a:t>
            </a:r>
            <a:r>
              <a:rPr lang="en-US" sz="1700" b="0" i="0" u="none" strike="noStrike">
                <a:effectLst/>
                <a:latin typeface="-webkit-standard"/>
              </a:rPr>
              <a:t>, highlighting potential concerns about student environment.</a:t>
            </a:r>
            <a:endParaRPr lang="en-US" sz="1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25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77DC4-4E8D-97D9-6C80-C3955507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b="0" i="0" u="none" strike="noStrike" dirty="0">
                <a:effectLst/>
                <a:latin typeface="-webkit-standard"/>
              </a:rPr>
              <a:t>Crime Heatmap</a:t>
            </a:r>
            <a:endParaRPr lang="en-US" sz="5400" dirty="0"/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42E63-ECC4-D979-386A-5E4B9BD47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b="1" dirty="0"/>
              <a:t>C</a:t>
            </a:r>
            <a:r>
              <a:rPr lang="en-US" sz="2200" b="1" i="0" u="none" strike="noStrike" dirty="0">
                <a:effectLst/>
              </a:rPr>
              <a:t>rime density</a:t>
            </a:r>
            <a:r>
              <a:rPr lang="en-US" sz="2200" b="0" i="0" u="none" strike="noStrike" dirty="0">
                <a:effectLst/>
              </a:rPr>
              <a:t> across Montgomery County using color gradients</a:t>
            </a:r>
          </a:p>
          <a:p>
            <a:r>
              <a:rPr lang="en-US" sz="2200" b="0" i="0" u="none" strike="noStrike" dirty="0">
                <a:effectLst/>
              </a:rPr>
              <a:t>Schools in areas like </a:t>
            </a:r>
            <a:r>
              <a:rPr lang="en-US" sz="2200" b="1" i="0" u="none" strike="noStrike" dirty="0">
                <a:effectLst/>
              </a:rPr>
              <a:t>Silver Spring</a:t>
            </a:r>
            <a:r>
              <a:rPr lang="en-US" sz="2200" b="0" i="0" u="none" strike="noStrike" dirty="0">
                <a:effectLst/>
              </a:rPr>
              <a:t> and </a:t>
            </a:r>
            <a:r>
              <a:rPr lang="en-US" sz="2200" b="1" i="0" u="none" strike="noStrike" dirty="0">
                <a:effectLst/>
              </a:rPr>
              <a:t>Takoma Park</a:t>
            </a:r>
            <a:r>
              <a:rPr lang="en-US" sz="2200" b="0" i="0" u="none" strike="noStrike" dirty="0">
                <a:effectLst/>
              </a:rPr>
              <a:t> are located in </a:t>
            </a:r>
            <a:r>
              <a:rPr lang="en-US" sz="2200" b="1" i="0" u="none" strike="noStrike" dirty="0">
                <a:effectLst/>
              </a:rPr>
              <a:t>high-crime zones</a:t>
            </a:r>
            <a:r>
              <a:rPr lang="en-US" sz="2200" b="0" i="0" u="none" strike="noStrike" dirty="0">
                <a:effectLst/>
              </a:rPr>
              <a:t>.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7" name="Picture 6" descr="A map with many colored dots&#10;&#10;AI-generated content may be incorrect.">
            <a:extLst>
              <a:ext uri="{FF2B5EF4-FFF2-40B4-BE49-F238E27FC236}">
                <a16:creationId xmlns:a16="http://schemas.microsoft.com/office/drawing/2014/main" id="{E17B1311-1033-3DC8-BB50-DF0BD721E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099" y="818388"/>
            <a:ext cx="7686676" cy="539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1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7FDCA-B95A-3A7F-82C6-99F86772E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 b="0" i="0" u="none" strike="noStrike">
                <a:effectLst/>
                <a:latin typeface="-webkit-standard"/>
              </a:rPr>
              <a:t>Limitations &amp; Challenges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5E14-BCA4-7FD1-3A03-F3C04B8D8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/>
          </a:bodyPr>
          <a:lstStyle/>
          <a:p>
            <a:r>
              <a:rPr lang="en-US" sz="1400" b="0" i="0" u="none" strike="noStrike" dirty="0">
                <a:effectLst/>
                <a:latin typeface="-webkit-standard"/>
              </a:rPr>
              <a:t>The analysis did not include socioeconomic factors</a:t>
            </a:r>
            <a:endParaRPr lang="en-US" sz="1400" dirty="0">
              <a:latin typeface="-webkit-standard"/>
            </a:endParaRPr>
          </a:p>
          <a:p>
            <a:r>
              <a:rPr lang="en-US" sz="1400" b="0" i="0" u="none" strike="noStrike" dirty="0">
                <a:effectLst/>
                <a:latin typeface="-webkit-standard"/>
              </a:rPr>
              <a:t>The analysis was limited to reported crimes within Montgomery County. Crimes near county borders or unreported incidents were not captured, which may influence local exposure patterns.</a:t>
            </a:r>
          </a:p>
          <a:p>
            <a:r>
              <a:rPr lang="en-US" sz="1400" b="0" i="0" u="none" strike="noStrike" dirty="0">
                <a:effectLst/>
                <a:latin typeface="-webkit-standard"/>
              </a:rPr>
              <a:t>The public school dataset lacked performance or enrollment data, preventing a more comprehensive understanding of how crime may influence educational outcomes.</a:t>
            </a:r>
            <a:endParaRPr lang="en-US" sz="1400" dirty="0"/>
          </a:p>
        </p:txBody>
      </p:sp>
      <p:pic>
        <p:nvPicPr>
          <p:cNvPr id="23" name="Picture 22" descr="Angled shot of pen on a graph">
            <a:extLst>
              <a:ext uri="{FF2B5EF4-FFF2-40B4-BE49-F238E27FC236}">
                <a16:creationId xmlns:a16="http://schemas.microsoft.com/office/drawing/2014/main" id="{39A5494B-8D55-63FB-A4CA-37ABF626F4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842" b="-1"/>
          <a:stretch/>
        </p:blipFill>
        <p:spPr>
          <a:xfrm>
            <a:off x="5086726" y="10"/>
            <a:ext cx="7105273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5AFD70F-20E3-55D2-E154-7D4FACFBB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BDB812-268E-7EC5-B48A-752271816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A30E18-AA70-D998-AAFC-727CB0367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1239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CC7E61-3DA2-7833-4201-CD30E2AC5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916632" cy="1188720"/>
          </a:xfrm>
        </p:spPr>
        <p:txBody>
          <a:bodyPr>
            <a:normAutofit/>
          </a:bodyPr>
          <a:lstStyle/>
          <a:p>
            <a:r>
              <a:rPr lang="en-US" b="0" i="0" u="none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webkit-standard"/>
              </a:rPr>
              <a:t>Conclusion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439BD-68BE-E991-CCC4-CB3832A63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7"/>
            <a:ext cx="8276026" cy="3685156"/>
          </a:xfrm>
        </p:spPr>
        <p:txBody>
          <a:bodyPr anchor="ctr">
            <a:normAutofit/>
          </a:bodyPr>
          <a:lstStyle/>
          <a:p>
            <a:r>
              <a:rPr 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webkit-standard"/>
              </a:rPr>
              <a:t>Crime in Montgomery County shows clear patterns both over time and across geography with property crime being the most frequent.</a:t>
            </a:r>
          </a:p>
          <a:p>
            <a:r>
              <a:rPr 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webkit-standard"/>
              </a:rPr>
              <a:t>While overall crime does not significantly relate to home values, specific violent crimes such as </a:t>
            </a:r>
            <a:r>
              <a:rPr lang="en-US" sz="20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murder</a:t>
            </a:r>
            <a:r>
              <a:rPr 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webkit-standard"/>
              </a:rPr>
              <a:t>, </a:t>
            </a:r>
            <a:r>
              <a:rPr lang="en-US" sz="20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forcible fondling</a:t>
            </a:r>
            <a:r>
              <a:rPr 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webkit-standard"/>
              </a:rPr>
              <a:t>, and </a:t>
            </a:r>
            <a:r>
              <a:rPr lang="en-US" sz="20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statutory rape</a:t>
            </a:r>
            <a:r>
              <a:rPr 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webkit-standard"/>
              </a:rPr>
              <a:t> show measurable associations with lower property values.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-webkit-standard"/>
            </a:endParaRPr>
          </a:p>
          <a:p>
            <a:r>
              <a:rPr 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webkit-standard"/>
              </a:rPr>
              <a:t>Schools located in cities with higher crime counts especially </a:t>
            </a:r>
            <a:r>
              <a:rPr lang="en-US" sz="20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Silver Spring</a:t>
            </a:r>
            <a:r>
              <a:rPr 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webkit-standard"/>
              </a:rPr>
              <a:t> and </a:t>
            </a:r>
            <a:r>
              <a:rPr lang="en-US" sz="20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Takoma Park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-webkit-standard"/>
              </a:rPr>
              <a:t> </a:t>
            </a:r>
            <a:r>
              <a:rPr 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webkit-standard"/>
              </a:rPr>
              <a:t>tend to be in areas with greater exposure to crime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439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B4ADFB-A8AA-3074-7432-8162ED0B7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Could come next next?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CE72BE48-A30C-E076-AE7A-28CAE74B74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675381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5794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8EDD-8332-A347-A955-575CA2A0A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37844-28C8-6B2E-A595-270DED2F8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sz="1800" b="0" i="0" u="none" dirty="0">
                <a:solidFill>
                  <a:schemeClr val="tx2"/>
                </a:solidFill>
                <a:cs typeface="AkayaKanadaka" panose="02010502080401010103" pitchFamily="2" charset="77"/>
              </a:rPr>
              <a:t>I would like to thank </a:t>
            </a:r>
            <a:r>
              <a:rPr lang="en-US" sz="1800" b="1" i="0" u="none" dirty="0">
                <a:solidFill>
                  <a:schemeClr val="tx2"/>
                </a:solidFill>
                <a:cs typeface="AkayaKanadaka" panose="02010502080401010103" pitchFamily="2" charset="77"/>
              </a:rPr>
              <a:t>Professor Lori Perine</a:t>
            </a:r>
            <a:r>
              <a:rPr lang="en-US" sz="1800" b="0" i="0" u="none" dirty="0">
                <a:solidFill>
                  <a:schemeClr val="tx2"/>
                </a:solidFill>
                <a:cs typeface="AkayaKanadaka" panose="02010502080401010103" pitchFamily="2" charset="77"/>
              </a:rPr>
              <a:t> for her continued support, guidance, and thoughtful feedback throughout this project.</a:t>
            </a:r>
          </a:p>
          <a:p>
            <a:r>
              <a:rPr lang="en-US" sz="1800" b="0" i="0" dirty="0">
                <a:solidFill>
                  <a:schemeClr val="tx2"/>
                </a:solidFill>
                <a:cs typeface="AkayaKanadaka" panose="02010502080401010103" pitchFamily="2" charset="77"/>
              </a:rPr>
              <a:t>Special thanks to </a:t>
            </a:r>
            <a:r>
              <a:rPr lang="en-US" sz="1800" b="1" i="0" dirty="0">
                <a:solidFill>
                  <a:schemeClr val="tx2"/>
                </a:solidFill>
                <a:cs typeface="AkayaKanadaka" panose="02010502080401010103" pitchFamily="2" charset="77"/>
              </a:rPr>
              <a:t>Professors Celia Evans</a:t>
            </a:r>
            <a:r>
              <a:rPr lang="en-US" sz="1800" b="0" i="0" dirty="0">
                <a:solidFill>
                  <a:schemeClr val="tx2"/>
                </a:solidFill>
                <a:cs typeface="AkayaKanadaka" panose="02010502080401010103" pitchFamily="2" charset="77"/>
              </a:rPr>
              <a:t> and </a:t>
            </a:r>
            <a:r>
              <a:rPr lang="en-US" sz="1800" b="1" i="0" dirty="0">
                <a:solidFill>
                  <a:schemeClr val="tx2"/>
                </a:solidFill>
                <a:cs typeface="AkayaKanadaka" panose="02010502080401010103" pitchFamily="2" charset="77"/>
              </a:rPr>
              <a:t>Rachel Saidi</a:t>
            </a:r>
            <a:r>
              <a:rPr lang="en-US" sz="1800" b="0" i="0" dirty="0">
                <a:solidFill>
                  <a:schemeClr val="tx2"/>
                </a:solidFill>
                <a:cs typeface="AkayaKanadaka" panose="02010502080401010103" pitchFamily="2" charset="77"/>
              </a:rPr>
              <a:t> for their inspiration </a:t>
            </a:r>
            <a:r>
              <a:rPr lang="en-US" sz="1800" dirty="0">
                <a:solidFill>
                  <a:schemeClr val="tx2"/>
                </a:solidFill>
                <a:cs typeface="AkayaKanadaka" panose="02010502080401010103" pitchFamily="2" charset="77"/>
              </a:rPr>
              <a:t>and </a:t>
            </a:r>
            <a:r>
              <a:rPr lang="en-US" sz="1800" b="0" i="0" dirty="0">
                <a:solidFill>
                  <a:schemeClr val="tx2"/>
                </a:solidFill>
                <a:cs typeface="AkayaKanadaka" panose="02010502080401010103" pitchFamily="2" charset="77"/>
              </a:rPr>
              <a:t> instructions.</a:t>
            </a:r>
            <a:endParaRPr lang="en-US" sz="1800" dirty="0">
              <a:solidFill>
                <a:schemeClr val="tx2"/>
              </a:solidFill>
              <a:cs typeface="AkayaKanadaka" panose="02010502080401010103" pitchFamily="2" charset="77"/>
            </a:endParaRPr>
          </a:p>
          <a:p>
            <a:r>
              <a:rPr lang="en-US" sz="1800" b="0" i="0" dirty="0">
                <a:solidFill>
                  <a:schemeClr val="tx2"/>
                </a:solidFill>
                <a:cs typeface="AkayaKanadaka" panose="02010502080401010103" pitchFamily="2" charset="77"/>
              </a:rPr>
              <a:t>Thanks to the creators of </a:t>
            </a:r>
            <a:r>
              <a:rPr lang="en-US" sz="1800" b="1" i="0" dirty="0">
                <a:solidFill>
                  <a:schemeClr val="tx2"/>
                </a:solidFill>
                <a:cs typeface="AkayaKanadaka" panose="02010502080401010103" pitchFamily="2" charset="77"/>
              </a:rPr>
              <a:t>OpenRefine, RStudio, and Python tools</a:t>
            </a:r>
            <a:r>
              <a:rPr lang="en-US" sz="1800" b="0" i="0" dirty="0">
                <a:solidFill>
                  <a:schemeClr val="tx2"/>
                </a:solidFill>
                <a:cs typeface="AkayaKanadaka" panose="02010502080401010103" pitchFamily="2" charset="77"/>
              </a:rPr>
              <a:t>, as well as the broader </a:t>
            </a:r>
            <a:r>
              <a:rPr lang="en-US" sz="1800" b="1" i="0" dirty="0">
                <a:solidFill>
                  <a:schemeClr val="tx2"/>
                </a:solidFill>
                <a:cs typeface="AkayaKanadaka" panose="02010502080401010103" pitchFamily="2" charset="77"/>
              </a:rPr>
              <a:t>open data community</a:t>
            </a:r>
            <a:r>
              <a:rPr lang="en-US" sz="1800" b="0" i="0" dirty="0">
                <a:solidFill>
                  <a:schemeClr val="tx2"/>
                </a:solidFill>
                <a:cs typeface="AkayaKanadaka" panose="02010502080401010103" pitchFamily="2" charset="77"/>
              </a:rPr>
              <a:t> for enabling this work.</a:t>
            </a:r>
            <a:endParaRPr lang="en-US" sz="1800" dirty="0">
              <a:solidFill>
                <a:schemeClr val="tx2"/>
              </a:solidFill>
              <a:cs typeface="AkayaKanadaka" panose="02010502080401010103" pitchFamily="2" charset="77"/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Classroom">
            <a:extLst>
              <a:ext uri="{FF2B5EF4-FFF2-40B4-BE49-F238E27FC236}">
                <a16:creationId xmlns:a16="http://schemas.microsoft.com/office/drawing/2014/main" id="{4749E71D-D402-9B7F-EF4B-7AE4696CA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94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6CD60-181B-A6CC-9327-38776948B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Thank You for Listening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lose-up of blue flowers&#10;&#10;AI-generated content may be incorrect.">
            <a:extLst>
              <a:ext uri="{FF2B5EF4-FFF2-40B4-BE49-F238E27FC236}">
                <a16:creationId xmlns:a16="http://schemas.microsoft.com/office/drawing/2014/main" id="{620FAD2D-258D-DD37-8F10-704D3838E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027" r="26020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3519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34733-89E7-14D9-2F7A-859AD9776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 crime category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C21449-C11E-5F79-BBFC-BCC457527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513" y="2000250"/>
            <a:ext cx="8201025" cy="3386138"/>
          </a:xfrm>
        </p:spPr>
      </p:pic>
    </p:spTree>
    <p:extLst>
      <p:ext uri="{BB962C8B-B14F-4D97-AF65-F5344CB8AC3E}">
        <p14:creationId xmlns:p14="http://schemas.microsoft.com/office/powerpoint/2010/main" val="1932143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lose up of colorful toy blocks">
            <a:extLst>
              <a:ext uri="{FF2B5EF4-FFF2-40B4-BE49-F238E27FC236}">
                <a16:creationId xmlns:a16="http://schemas.microsoft.com/office/drawing/2014/main" id="{C82E52FD-EB9E-8D61-E144-AB4F2C7AEE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64" r="27770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FED51-49DC-9445-0D9A-10CA9A6E3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/>
              <a:t>Introduction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759D47-BBF9-C466-DCA2-751BC361A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n-US" sz="1900" b="0" i="0" u="none" strike="noStrike">
                <a:effectLst/>
                <a:latin typeface="-webkit-standard"/>
              </a:rPr>
              <a:t>Focus: Exploring the relationship between crime, housing, and school safety in Montgomery County</a:t>
            </a:r>
          </a:p>
          <a:p>
            <a:r>
              <a:rPr lang="en-US" sz="1900" b="0" i="0" u="none" strike="noStrike">
                <a:effectLst/>
                <a:latin typeface="-webkit-standard"/>
              </a:rPr>
              <a:t>Why it matters: These factors directly influence community well-being, public trust, and local equity</a:t>
            </a:r>
          </a:p>
          <a:p>
            <a:r>
              <a:rPr lang="en-US" sz="1900" b="0" i="0" u="none" strike="noStrike">
                <a:effectLst/>
                <a:latin typeface="-webkit-standard"/>
              </a:rPr>
              <a:t>Approach: Use spatial and statistical analysis with publicly available datasets</a:t>
            </a:r>
          </a:p>
          <a:p>
            <a:r>
              <a:rPr lang="en-US" sz="1900" b="0" i="0" u="none" strike="noStrike">
                <a:effectLst/>
                <a:latin typeface="-webkit-standard"/>
              </a:rPr>
              <a:t>Goal: Uncover patterns that can support better decision-making in planning, education, and public safety</a:t>
            </a: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2380920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D4C7A-A4C6-7414-233A-33969800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Extra visualizations</a:t>
            </a:r>
          </a:p>
        </p:txBody>
      </p:sp>
      <p:pic>
        <p:nvPicPr>
          <p:cNvPr id="5" name="Content Placeholder 4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1130A0A3-08E9-8AAE-6DA9-BB7D026C5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34" y="2455049"/>
            <a:ext cx="5828261" cy="3759227"/>
          </a:xfrm>
          <a:prstGeom prst="rect">
            <a:avLst/>
          </a:prstGeom>
        </p:spPr>
      </p:pic>
      <p:pic>
        <p:nvPicPr>
          <p:cNvPr id="7" name="Picture 6" descr="A graph with a line and numbers&#10;&#10;AI-generated content may be incorrect.">
            <a:extLst>
              <a:ext uri="{FF2B5EF4-FFF2-40B4-BE49-F238E27FC236}">
                <a16:creationId xmlns:a16="http://schemas.microsoft.com/office/drawing/2014/main" id="{4233A7F0-F347-AFDD-C3AE-4ED43139A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2491475"/>
            <a:ext cx="5828261" cy="36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05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70163-0D39-59A4-C929-E51929655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by Hour</a:t>
            </a:r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01741B2-6CDB-E81B-8153-E32E7C6F4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8044" y="1825625"/>
            <a:ext cx="7155911" cy="4351338"/>
          </a:xfrm>
        </p:spPr>
      </p:pic>
    </p:spTree>
    <p:extLst>
      <p:ext uri="{BB962C8B-B14F-4D97-AF65-F5344CB8AC3E}">
        <p14:creationId xmlns:p14="http://schemas.microsoft.com/office/powerpoint/2010/main" val="492058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1542D-6FFB-C96D-F809-C645BBE0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b="0" i="0" u="none" strike="noStrike">
                <a:effectLst/>
                <a:latin typeface="-webkit-standard"/>
              </a:rPr>
              <a:t>Objectives &amp; Research Questions</a:t>
            </a:r>
            <a:endParaRPr lang="en-US" sz="4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A5A68F-2BE0-64DC-AC60-55E24B22B0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749" r="11295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039160-257F-B5E8-BD25-276F141AD3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5483382"/>
              </p:ext>
            </p:extLst>
          </p:nvPr>
        </p:nvGraphicFramePr>
        <p:xfrm>
          <a:off x="836680" y="2405067"/>
          <a:ext cx="6002110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7235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566F1-18D9-0F27-7CC6-78280E98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/>
              <a:t>Datasets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ED2ED-8339-2F26-9828-9EDF54D08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1- </a:t>
            </a:r>
            <a:r>
              <a:rPr lang="en-US" sz="1400" b="1" u="sng" dirty="0"/>
              <a:t>Crime Dataset</a:t>
            </a:r>
          </a:p>
          <a:p>
            <a:r>
              <a:rPr lang="en-US" sz="1400" b="0" i="0" u="none" strike="noStrike" dirty="0">
                <a:effectLst/>
              </a:rPr>
              <a:t>Source: Data Montgomery</a:t>
            </a:r>
          </a:p>
          <a:p>
            <a:r>
              <a:rPr lang="en-US" sz="1400" dirty="0"/>
              <a:t>O</a:t>
            </a:r>
            <a:r>
              <a:rPr lang="en-US" sz="1400" dirty="0">
                <a:effectLst/>
              </a:rPr>
              <a:t>ver 437,000  </a:t>
            </a:r>
            <a:r>
              <a:rPr lang="en-US" sz="1400" dirty="0"/>
              <a:t>observations from </a:t>
            </a:r>
            <a:r>
              <a:rPr lang="en-US" sz="1400" dirty="0">
                <a:effectLst/>
              </a:rPr>
              <a:t>2016-2025</a:t>
            </a:r>
            <a:endParaRPr lang="en-US" sz="1400" b="0" i="0" u="none" strike="noStrike" dirty="0">
              <a:effectLst/>
            </a:endParaRPr>
          </a:p>
          <a:p>
            <a:r>
              <a:rPr lang="en-US" sz="1400" b="0" i="0" u="none" strike="noStrike" dirty="0">
                <a:effectLst/>
              </a:rPr>
              <a:t>Cleaned for missing data, incorrect locations, and out-of-county entries.</a:t>
            </a:r>
          </a:p>
          <a:p>
            <a:pPr marL="0" indent="0">
              <a:buNone/>
            </a:pPr>
            <a:r>
              <a:rPr lang="en-US" sz="1400" dirty="0"/>
              <a:t>2- </a:t>
            </a:r>
            <a:r>
              <a:rPr lang="en-US" sz="1400" b="1" u="sng" dirty="0"/>
              <a:t>Census Housing Dataset</a:t>
            </a:r>
            <a:endParaRPr lang="en-US" sz="1400" dirty="0"/>
          </a:p>
          <a:p>
            <a:r>
              <a:rPr lang="en-US" sz="1400" dirty="0"/>
              <a:t>Median home values by city</a:t>
            </a:r>
          </a:p>
          <a:p>
            <a:r>
              <a:rPr lang="en-US" sz="1400" dirty="0"/>
              <a:t>Source: US. Census</a:t>
            </a:r>
          </a:p>
          <a:p>
            <a:pPr marL="0" indent="0">
              <a:buNone/>
            </a:pPr>
            <a:r>
              <a:rPr lang="en-US" sz="1400" dirty="0"/>
              <a:t>2- </a:t>
            </a:r>
            <a:r>
              <a:rPr lang="en-US" sz="1400" b="1" u="sng" dirty="0"/>
              <a:t>Public School Dataset </a:t>
            </a:r>
            <a:r>
              <a:rPr lang="en-US" sz="1400" dirty="0"/>
              <a:t>(Data Montgomery)</a:t>
            </a:r>
          </a:p>
          <a:p>
            <a:r>
              <a:rPr lang="en-US" sz="1400" dirty="0"/>
              <a:t>200 public schools</a:t>
            </a:r>
          </a:p>
          <a:p>
            <a:r>
              <a:rPr lang="en-US" sz="1400" b="0" i="0" u="none" strike="noStrike" dirty="0">
                <a:effectLst/>
              </a:rPr>
              <a:t>Includes school name, type, and coordinates</a:t>
            </a:r>
          </a:p>
          <a:p>
            <a:r>
              <a:rPr lang="en-US" sz="1400" dirty="0"/>
              <a:t>T</a:t>
            </a:r>
            <a:r>
              <a:rPr lang="en-US" sz="1400" b="0" i="0" u="none" strike="noStrike" dirty="0">
                <a:effectLst/>
              </a:rPr>
              <a:t>ools used: OpenRefine, RStudio, Python</a:t>
            </a:r>
            <a:endParaRPr lang="en-US" sz="1400" dirty="0"/>
          </a:p>
        </p:txBody>
      </p:sp>
      <p:pic>
        <p:nvPicPr>
          <p:cNvPr id="5" name="Picture 4" descr="Office building overlayed with stock market graphs">
            <a:extLst>
              <a:ext uri="{FF2B5EF4-FFF2-40B4-BE49-F238E27FC236}">
                <a16:creationId xmlns:a16="http://schemas.microsoft.com/office/drawing/2014/main" id="{72F9DEED-6FBE-6FE5-9E0F-E4A8A4A7D5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126" r="446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15941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7B60B-7138-A36A-B34B-E32FA2454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Tools &amp;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6FE2C-3B9E-CB2E-74EC-FDE18AE9C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b="1" i="0" u="none" strike="noStrike">
                <a:solidFill>
                  <a:schemeClr val="tx2"/>
                </a:solidFill>
                <a:effectLst/>
              </a:rPr>
              <a:t>OpenRefine</a:t>
            </a:r>
            <a:r>
              <a:rPr lang="en-US" sz="1800" b="0" i="0" u="none" strike="noStrike">
                <a:solidFill>
                  <a:schemeClr val="tx2"/>
                </a:solidFill>
                <a:effectLst/>
                <a:latin typeface="-webkit-standard"/>
              </a:rPr>
              <a:t> – Used for early data cleaning (e.g., fixing city name inconsistencies)</a:t>
            </a:r>
          </a:p>
          <a:p>
            <a:r>
              <a:rPr lang="en-US" sz="1800" b="1" i="0" u="none" strike="noStrike">
                <a:solidFill>
                  <a:schemeClr val="tx2"/>
                </a:solidFill>
                <a:effectLst/>
              </a:rPr>
              <a:t>RStudio</a:t>
            </a:r>
            <a:r>
              <a:rPr lang="en-US" sz="1800" b="0" i="0" u="none" strike="noStrike">
                <a:solidFill>
                  <a:schemeClr val="tx2"/>
                </a:solidFill>
                <a:effectLst/>
                <a:latin typeface="-webkit-standard"/>
              </a:rPr>
              <a:t> – Used for deeper cleaning, visualization, and exploratory analysis</a:t>
            </a:r>
            <a:endParaRPr lang="en-US" sz="1800">
              <a:solidFill>
                <a:schemeClr val="tx2"/>
              </a:solidFill>
              <a:latin typeface="-webkit-standard"/>
            </a:endParaRPr>
          </a:p>
          <a:p>
            <a:r>
              <a:rPr lang="en-US" sz="1800" b="1" i="0" u="none" strike="noStrike">
                <a:solidFill>
                  <a:schemeClr val="tx2"/>
                </a:solidFill>
                <a:effectLst/>
              </a:rPr>
              <a:t>Google Colab (Python)</a:t>
            </a:r>
            <a:r>
              <a:rPr lang="en-US" sz="1800" b="0" i="0" u="none" strike="noStrike">
                <a:solidFill>
                  <a:schemeClr val="tx2"/>
                </a:solidFill>
                <a:effectLst/>
                <a:latin typeface="-webkit-standard"/>
              </a:rPr>
              <a:t> – For statistical tests, proximity calculations, and mapping</a:t>
            </a:r>
          </a:p>
          <a:p>
            <a:r>
              <a:rPr lang="en-US" sz="1800" b="1" i="0" u="none" strike="noStrike">
                <a:solidFill>
                  <a:schemeClr val="tx2"/>
                </a:solidFill>
                <a:effectLst/>
              </a:rPr>
              <a:t>Folium</a:t>
            </a:r>
            <a:r>
              <a:rPr lang="en-US" sz="1800" b="0" i="0" u="none" strike="noStrike">
                <a:solidFill>
                  <a:schemeClr val="tx2"/>
                </a:solidFill>
                <a:effectLst/>
                <a:latin typeface="-webkit-standard"/>
              </a:rPr>
              <a:t> – Built interactive maps to visualize crime density and school locations</a:t>
            </a:r>
            <a:endParaRPr lang="en-US" sz="180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Mop and bucket">
            <a:extLst>
              <a:ext uri="{FF2B5EF4-FFF2-40B4-BE49-F238E27FC236}">
                <a16:creationId xmlns:a16="http://schemas.microsoft.com/office/drawing/2014/main" id="{6370FC23-8017-76D9-AA04-AF810D191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7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3FDF7-2A57-1188-C617-A32CDBE4D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594707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Data Cleaning Highlights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E23CA-09B0-712E-E250-D176FF817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329677"/>
            <a:ext cx="9833548" cy="2457269"/>
          </a:xfrm>
        </p:spPr>
        <p:txBody>
          <a:bodyPr>
            <a:normAutofit/>
          </a:bodyPr>
          <a:lstStyle/>
          <a:p>
            <a:r>
              <a:rPr lang="en-US" sz="1800" b="0" i="0" u="none" strike="noStrike">
                <a:solidFill>
                  <a:schemeClr val="tx2"/>
                </a:solidFill>
                <a:effectLst/>
                <a:latin typeface="-webkit-standard"/>
              </a:rPr>
              <a:t>Fixed inconsistent city names and removed irrelevant locations</a:t>
            </a:r>
          </a:p>
          <a:p>
            <a:r>
              <a:rPr lang="en-US" sz="1800" b="0" i="0" u="none" strike="noStrike">
                <a:solidFill>
                  <a:schemeClr val="tx2"/>
                </a:solidFill>
                <a:effectLst/>
                <a:latin typeface="-webkit-standard"/>
              </a:rPr>
              <a:t>Reformatted dates and extracted month/year for time analysis</a:t>
            </a:r>
            <a:endParaRPr lang="en-US" sz="1800">
              <a:solidFill>
                <a:schemeClr val="tx2"/>
              </a:solidFill>
              <a:latin typeface="-webkit-standard"/>
            </a:endParaRPr>
          </a:p>
          <a:p>
            <a:r>
              <a:rPr lang="en-US" sz="1800" b="0" i="0" u="none" strike="noStrike">
                <a:solidFill>
                  <a:schemeClr val="tx2"/>
                </a:solidFill>
                <a:effectLst/>
                <a:latin typeface="-webkit-standard"/>
              </a:rPr>
              <a:t>Filtered out 2025 records and non-Montgomery County entries</a:t>
            </a:r>
          </a:p>
          <a:p>
            <a:r>
              <a:rPr lang="en-US" sz="1800" b="0" i="0" u="none" strike="noStrike">
                <a:solidFill>
                  <a:schemeClr val="tx2"/>
                </a:solidFill>
                <a:effectLst/>
                <a:latin typeface="-webkit-standard"/>
              </a:rPr>
              <a:t>Combined datasets by city and coordinates for deeper comparisons</a:t>
            </a:r>
            <a:endParaRPr lang="en-US" sz="180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6953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2B690-3389-4485-831A-383551266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0" i="0" u="none" strike="noStrike">
                <a:effectLst/>
              </a:rPr>
              <a:t>Crime Overview</a:t>
            </a:r>
            <a:endParaRPr lang="en-US" sz="480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A8F89-2B36-6857-0029-563E634DF08B}"/>
              </a:ext>
            </a:extLst>
          </p:cNvPr>
          <p:cNvSpPr txBox="1"/>
          <p:nvPr/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effectLst/>
              </a:rPr>
              <a:t>Silver Spring accounts for over one-third of all reported crimes, followed by Rockville and Gaithersburg. </a:t>
            </a:r>
            <a:endParaRPr lang="en-US" sz="2200" dirty="0"/>
          </a:p>
        </p:txBody>
      </p:sp>
      <p:pic>
        <p:nvPicPr>
          <p:cNvPr id="5" name="Content Placeholder 4" descr="A graph showing a number of crime&#10;&#10;AI-generated content may be incorrect.">
            <a:extLst>
              <a:ext uri="{FF2B5EF4-FFF2-40B4-BE49-F238E27FC236}">
                <a16:creationId xmlns:a16="http://schemas.microsoft.com/office/drawing/2014/main" id="{72E97062-D69C-9839-005B-08EA00C46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344" y="2645466"/>
            <a:ext cx="5468112" cy="3526931"/>
          </a:xfrm>
          <a:prstGeom prst="rect">
            <a:avLst/>
          </a:prstGeom>
        </p:spPr>
      </p:pic>
      <p:pic>
        <p:nvPicPr>
          <p:cNvPr id="4" name="Picture 3" descr="A graph of a crime distribution&#10;&#10;AI-generated content may be incorrect.">
            <a:extLst>
              <a:ext uri="{FF2B5EF4-FFF2-40B4-BE49-F238E27FC236}">
                <a16:creationId xmlns:a16="http://schemas.microsoft.com/office/drawing/2014/main" id="{5F141BFC-D050-FB5F-868E-B75A5DDCD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048739"/>
            <a:ext cx="5468112" cy="272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72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A3592C-E215-31A8-469F-19A286CCE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Crime Trends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3A37-E545-4A17-E1C8-BA42865DF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US" sz="2000" b="1" i="0" u="none" strike="noStrike">
                <a:effectLst/>
              </a:rPr>
              <a:t>Property crimes</a:t>
            </a:r>
            <a:r>
              <a:rPr lang="en-US" sz="2000" b="0" i="0" u="none" strike="noStrike">
                <a:effectLst/>
                <a:latin typeface="-webkit-standard"/>
              </a:rPr>
              <a:t> are the most common type of crime and have steadily increased since 2017.</a:t>
            </a:r>
          </a:p>
          <a:p>
            <a:r>
              <a:rPr lang="en-US" sz="2000" b="1" i="0" u="none" strike="noStrike">
                <a:effectLst/>
              </a:rPr>
              <a:t>Crimes against society</a:t>
            </a:r>
            <a:r>
              <a:rPr lang="en-US" sz="2000" b="0" i="0" u="none" strike="noStrike">
                <a:effectLst/>
                <a:latin typeface="-webkit-standard"/>
              </a:rPr>
              <a:t> declined significantly after 2019, likely due to pandemic-related changes.</a:t>
            </a:r>
            <a:endParaRPr lang="en-US" sz="2000">
              <a:latin typeface="-webkit-standard"/>
            </a:endParaRPr>
          </a:p>
          <a:p>
            <a:r>
              <a:rPr lang="en-US" sz="2000" b="1" i="0" u="none" strike="noStrike">
                <a:effectLst/>
              </a:rPr>
              <a:t>Crimes against persons</a:t>
            </a:r>
            <a:r>
              <a:rPr lang="en-US" sz="2000" b="0" i="0" u="none" strike="noStrike">
                <a:effectLst/>
                <a:latin typeface="-webkit-standard"/>
              </a:rPr>
              <a:t> remained relatively stable over the years.</a:t>
            </a:r>
          </a:p>
          <a:p>
            <a:r>
              <a:rPr lang="en-US" sz="2000" b="0" i="0" u="none" strike="noStrike">
                <a:effectLst/>
                <a:latin typeface="-webkit-standard"/>
              </a:rPr>
              <a:t>Overall crime patterns reflect both social conditions and enforcement shifts over time.</a:t>
            </a:r>
            <a:endParaRPr lang="en-US" sz="2000"/>
          </a:p>
        </p:txBody>
      </p:sp>
      <p:pic>
        <p:nvPicPr>
          <p:cNvPr id="5" name="Picture 4" descr="A graph of crime trends over time by category&#10;&#10;AI-generated content may be incorrect.">
            <a:extLst>
              <a:ext uri="{FF2B5EF4-FFF2-40B4-BE49-F238E27FC236}">
                <a16:creationId xmlns:a16="http://schemas.microsoft.com/office/drawing/2014/main" id="{BA1C706F-0BCA-3556-B853-94A887D1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940438"/>
            <a:ext cx="5411872" cy="360088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94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AA31C-867A-512E-216D-7B0114F04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34" y="800994"/>
            <a:ext cx="4127658" cy="12429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kern="1200" dirty="0">
                <a:latin typeface="+mj-lt"/>
                <a:ea typeface="+mj-ea"/>
                <a:cs typeface="+mj-cs"/>
              </a:rPr>
              <a:t>Top Crimes &amp; Locations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4BE15602-DC05-0D19-BCA2-7CBE3D50D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546" y="751554"/>
            <a:ext cx="6012254" cy="2260587"/>
          </a:xfrm>
        </p:spPr>
        <p:txBody>
          <a:bodyPr anchor="t">
            <a:normAutofit/>
          </a:bodyPr>
          <a:lstStyle/>
          <a:p>
            <a:r>
              <a:rPr lang="en-US" sz="2000" dirty="0"/>
              <a:t>Residential areas especially parking lots are the most frequent crime scenes.</a:t>
            </a:r>
          </a:p>
          <a:p>
            <a:r>
              <a:rPr lang="en-US" sz="2000" dirty="0"/>
              <a:t>Shoplifting is steadily increasing, while drug violations are declining.</a:t>
            </a:r>
          </a:p>
          <a:p>
            <a:r>
              <a:rPr lang="en-US" sz="2000" dirty="0"/>
              <a:t>Crime types like motor vehicle theft and simple assault remain consistently high.</a:t>
            </a:r>
          </a:p>
        </p:txBody>
      </p:sp>
      <p:pic>
        <p:nvPicPr>
          <p:cNvPr id="5" name="Content Placeholder 4" descr="A graph of crime and crime&#10;&#10;AI-generated content may be incorrect.">
            <a:extLst>
              <a:ext uri="{FF2B5EF4-FFF2-40B4-BE49-F238E27FC236}">
                <a16:creationId xmlns:a16="http://schemas.microsoft.com/office/drawing/2014/main" id="{01730B7F-D702-0613-3BB9-39AA587C0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764"/>
          <a:stretch/>
        </p:blipFill>
        <p:spPr>
          <a:xfrm>
            <a:off x="-16" y="3467101"/>
            <a:ext cx="6096002" cy="3267536"/>
          </a:xfrm>
          <a:prstGeom prst="rect">
            <a:avLst/>
          </a:prstGeom>
        </p:spPr>
      </p:pic>
      <p:pic>
        <p:nvPicPr>
          <p:cNvPr id="9" name="Picture 8" descr="A graph of a number of crime&#10;&#10;AI-generated content may be incorrect.">
            <a:extLst>
              <a:ext uri="{FF2B5EF4-FFF2-40B4-BE49-F238E27FC236}">
                <a16:creationId xmlns:a16="http://schemas.microsoft.com/office/drawing/2014/main" id="{F210D2D7-A069-FE1C-74AD-A7E60D6BAA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685"/>
          <a:stretch/>
        </p:blipFill>
        <p:spPr>
          <a:xfrm>
            <a:off x="6095986" y="3203291"/>
            <a:ext cx="6095999" cy="334089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EA74336-CFA2-D575-E9E6-7F3109CB1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6735337"/>
            <a:ext cx="12192000" cy="123363"/>
            <a:chOff x="876692" y="4888672"/>
            <a:chExt cx="10439007" cy="12336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6AA1E3-7523-9B01-1251-BFCCE4067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515" y="-269151"/>
              <a:ext cx="123362" cy="10439007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0A0A5E6-B19C-4BF9-7231-108F92685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719273" y="2415609"/>
              <a:ext cx="123362" cy="506949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3734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74FC535-440F-E84D-9EA5-D739A4A676CB}">
  <we:reference id="b0430364-2ab6-47cd-907e-f8b72239b204" version="4.6.79.0" store="EXCatalog" storeType="EXCatalog"/>
  <we:alternateReferences>
    <we:reference id="WA200000729" version="4.6.79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921</Words>
  <Application>Microsoft Macintosh PowerPoint</Application>
  <PresentationFormat>Widescreen</PresentationFormat>
  <Paragraphs>93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-webkit-standard</vt:lpstr>
      <vt:lpstr>AkayaKanadaka</vt:lpstr>
      <vt:lpstr>Aptos</vt:lpstr>
      <vt:lpstr>Aptos Display</vt:lpstr>
      <vt:lpstr>Arial</vt:lpstr>
      <vt:lpstr>Calibri</vt:lpstr>
      <vt:lpstr>Office Theme</vt:lpstr>
      <vt:lpstr>Crime, Home Value, and School Exposure: Insights from a Spatial Analysis of Montgomery County</vt:lpstr>
      <vt:lpstr>Introduction</vt:lpstr>
      <vt:lpstr>Objectives &amp; Research Questions</vt:lpstr>
      <vt:lpstr>Datasets Used</vt:lpstr>
      <vt:lpstr>Tools &amp; Platforms</vt:lpstr>
      <vt:lpstr>Data Cleaning Highlights</vt:lpstr>
      <vt:lpstr>Crime Overview</vt:lpstr>
      <vt:lpstr>Crime Trends Over Time</vt:lpstr>
      <vt:lpstr>Top Crimes &amp; Locations</vt:lpstr>
      <vt:lpstr>Housing Value vs. Crime</vt:lpstr>
      <vt:lpstr>Correlation Between Violent Crimes and Home Value</vt:lpstr>
      <vt:lpstr>School Proximity to Crime</vt:lpstr>
      <vt:lpstr>Crime Heatmap</vt:lpstr>
      <vt:lpstr>Limitations &amp; Challenges</vt:lpstr>
      <vt:lpstr>Conclusion</vt:lpstr>
      <vt:lpstr>What Could come next next?</vt:lpstr>
      <vt:lpstr>Acknowledgment</vt:lpstr>
      <vt:lpstr>Thank You for Listening</vt:lpstr>
      <vt:lpstr>Not a crime category</vt:lpstr>
      <vt:lpstr>Extra visualizations</vt:lpstr>
      <vt:lpstr>Crime by Hour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Joseph, Leika R</dc:creator>
  <cp:lastModifiedBy>Joseph, Leika R</cp:lastModifiedBy>
  <cp:revision>2</cp:revision>
  <dcterms:created xsi:type="dcterms:W3CDTF">2025-05-12T00:19:40Z</dcterms:created>
  <dcterms:modified xsi:type="dcterms:W3CDTF">2025-05-12T11:57:11Z</dcterms:modified>
</cp:coreProperties>
</file>